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33"/>
  </p:notesMasterIdLst>
  <p:handoutMasterIdLst>
    <p:handoutMasterId r:id="rId34"/>
  </p:handoutMasterIdLst>
  <p:sldIdLst>
    <p:sldId id="468" r:id="rId2"/>
    <p:sldId id="412" r:id="rId3"/>
    <p:sldId id="413" r:id="rId4"/>
    <p:sldId id="497" r:id="rId5"/>
    <p:sldId id="488" r:id="rId6"/>
    <p:sldId id="480" r:id="rId7"/>
    <p:sldId id="455" r:id="rId8"/>
    <p:sldId id="456" r:id="rId9"/>
    <p:sldId id="509" r:id="rId10"/>
    <p:sldId id="487" r:id="rId11"/>
    <p:sldId id="498" r:id="rId12"/>
    <p:sldId id="510" r:id="rId13"/>
    <p:sldId id="511" r:id="rId14"/>
    <p:sldId id="493" r:id="rId15"/>
    <p:sldId id="500" r:id="rId16"/>
    <p:sldId id="496" r:id="rId17"/>
    <p:sldId id="503" r:id="rId18"/>
    <p:sldId id="431" r:id="rId19"/>
    <p:sldId id="441" r:id="rId20"/>
    <p:sldId id="506" r:id="rId21"/>
    <p:sldId id="513" r:id="rId22"/>
    <p:sldId id="473" r:id="rId23"/>
    <p:sldId id="476" r:id="rId24"/>
    <p:sldId id="485" r:id="rId25"/>
    <p:sldId id="514" r:id="rId26"/>
    <p:sldId id="447" r:id="rId27"/>
    <p:sldId id="504" r:id="rId28"/>
    <p:sldId id="505" r:id="rId29"/>
    <p:sldId id="452" r:id="rId30"/>
    <p:sldId id="444" r:id="rId31"/>
    <p:sldId id="453" r:id="rId32"/>
  </p:sldIdLst>
  <p:sldSz cx="9144000" cy="6858000" type="screen4x3"/>
  <p:notesSz cx="6954838" cy="9240838"/>
  <p:defaultTextStyle>
    <a:defPPr>
      <a:defRPr lang="en-US"/>
    </a:defPPr>
    <a:lvl1pPr algn="l" rtl="0" fontAlgn="base">
      <a:lnSpc>
        <a:spcPct val="90000"/>
      </a:lnSpc>
      <a:spcBef>
        <a:spcPct val="50000"/>
      </a:spcBef>
      <a:spcAft>
        <a:spcPct val="0"/>
      </a:spcAft>
      <a:defRPr sz="1600" kern="1200">
        <a:solidFill>
          <a:schemeClr val="tx1"/>
        </a:solidFill>
        <a:latin typeface="Arial" pitchFamily="34" charset="0"/>
        <a:ea typeface="+mn-ea"/>
        <a:cs typeface="+mn-cs"/>
      </a:defRPr>
    </a:lvl1pPr>
    <a:lvl2pPr marL="457200" algn="l" rtl="0" fontAlgn="base">
      <a:lnSpc>
        <a:spcPct val="90000"/>
      </a:lnSpc>
      <a:spcBef>
        <a:spcPct val="50000"/>
      </a:spcBef>
      <a:spcAft>
        <a:spcPct val="0"/>
      </a:spcAft>
      <a:defRPr sz="1600" kern="1200">
        <a:solidFill>
          <a:schemeClr val="tx1"/>
        </a:solidFill>
        <a:latin typeface="Arial" pitchFamily="34"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pitchFamily="34"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pitchFamily="34"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pitchFamily="34" charset="0"/>
        <a:ea typeface="+mn-ea"/>
        <a:cs typeface="+mn-cs"/>
      </a:defRPr>
    </a:lvl5pPr>
    <a:lvl6pPr marL="2286000" algn="l" defTabSz="914400" rtl="0" eaLnBrk="1" latinLnBrk="0" hangingPunct="1">
      <a:defRPr sz="1600" kern="1200">
        <a:solidFill>
          <a:schemeClr val="tx1"/>
        </a:solidFill>
        <a:latin typeface="Arial" pitchFamily="34" charset="0"/>
        <a:ea typeface="+mn-ea"/>
        <a:cs typeface="+mn-cs"/>
      </a:defRPr>
    </a:lvl6pPr>
    <a:lvl7pPr marL="2743200" algn="l" defTabSz="914400" rtl="0" eaLnBrk="1" latinLnBrk="0" hangingPunct="1">
      <a:defRPr sz="1600" kern="1200">
        <a:solidFill>
          <a:schemeClr val="tx1"/>
        </a:solidFill>
        <a:latin typeface="Arial" pitchFamily="34" charset="0"/>
        <a:ea typeface="+mn-ea"/>
        <a:cs typeface="+mn-cs"/>
      </a:defRPr>
    </a:lvl7pPr>
    <a:lvl8pPr marL="3200400" algn="l" defTabSz="914400" rtl="0" eaLnBrk="1" latinLnBrk="0" hangingPunct="1">
      <a:defRPr sz="1600" kern="1200">
        <a:solidFill>
          <a:schemeClr val="tx1"/>
        </a:solidFill>
        <a:latin typeface="Arial" pitchFamily="34" charset="0"/>
        <a:ea typeface="+mn-ea"/>
        <a:cs typeface="+mn-cs"/>
      </a:defRPr>
    </a:lvl8pPr>
    <a:lvl9pPr marL="3657600" algn="l" defTabSz="914400" rtl="0" eaLnBrk="1" latinLnBrk="0" hangingPunct="1">
      <a:defRPr sz="16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vid B. Brenne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DD80"/>
    <a:srgbClr val="EEAF30"/>
    <a:srgbClr val="FFFD81"/>
    <a:srgbClr val="F8FB83"/>
    <a:srgbClr val="F6F387"/>
    <a:srgbClr val="C9CAC8"/>
    <a:srgbClr val="004165"/>
    <a:srgbClr val="00549F"/>
    <a:srgbClr val="616365"/>
    <a:srgbClr val="00693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233" autoAdjust="0"/>
    <p:restoredTop sz="99846" autoAdjust="0"/>
  </p:normalViewPr>
  <p:slideViewPr>
    <p:cSldViewPr>
      <p:cViewPr>
        <p:scale>
          <a:sx n="90" d="100"/>
          <a:sy n="90" d="100"/>
        </p:scale>
        <p:origin x="-1350" y="312"/>
      </p:cViewPr>
      <p:guideLst>
        <p:guide orient="horz" pos="2160"/>
        <p:guide orient="horz" pos="864"/>
        <p:guide orient="horz" pos="3360"/>
        <p:guide orient="horz" pos="1968"/>
        <p:guide pos="2880"/>
        <p:guide pos="173"/>
        <p:guide pos="5595"/>
        <p:guide pos="17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86" d="100"/>
          <a:sy n="86" d="100"/>
        </p:scale>
        <p:origin x="-2844" y="-96"/>
      </p:cViewPr>
      <p:guideLst>
        <p:guide orient="horz" pos="2911"/>
        <p:guide pos="1752"/>
        <p:guide pos="43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hdr" sz="quarter"/>
          </p:nvPr>
        </p:nvSpPr>
        <p:spPr bwMode="auto">
          <a:xfrm>
            <a:off x="0" y="0"/>
            <a:ext cx="3013246" cy="4620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9693" tIns="44847" rIns="89693" bIns="44847" numCol="1" anchor="t" anchorCtr="0" compatLnSpc="1">
            <a:prstTxWarp prst="textNoShape">
              <a:avLst/>
            </a:prstTxWarp>
          </a:bodyPr>
          <a:lstStyle>
            <a:lvl1pPr>
              <a:lnSpc>
                <a:spcPct val="100000"/>
              </a:lnSpc>
              <a:spcBef>
                <a:spcPct val="0"/>
              </a:spcBef>
              <a:defRPr sz="1200">
                <a:latin typeface="Tahoma" pitchFamily="34" charset="0"/>
              </a:defRPr>
            </a:lvl1pPr>
          </a:lstStyle>
          <a:p>
            <a:endParaRPr lang="en-US"/>
          </a:p>
        </p:txBody>
      </p:sp>
      <p:sp>
        <p:nvSpPr>
          <p:cNvPr id="287747" name="Rectangle 3"/>
          <p:cNvSpPr>
            <a:spLocks noGrp="1" noChangeArrowheads="1"/>
          </p:cNvSpPr>
          <p:nvPr>
            <p:ph type="dt" sz="quarter" idx="1"/>
          </p:nvPr>
        </p:nvSpPr>
        <p:spPr bwMode="auto">
          <a:xfrm>
            <a:off x="3940040" y="0"/>
            <a:ext cx="3013246" cy="4620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9693" tIns="44847" rIns="89693" bIns="44847" numCol="1" anchor="t" anchorCtr="0" compatLnSpc="1">
            <a:prstTxWarp prst="textNoShape">
              <a:avLst/>
            </a:prstTxWarp>
          </a:bodyPr>
          <a:lstStyle>
            <a:lvl1pPr algn="r">
              <a:lnSpc>
                <a:spcPct val="100000"/>
              </a:lnSpc>
              <a:spcBef>
                <a:spcPct val="0"/>
              </a:spcBef>
              <a:defRPr sz="1200">
                <a:latin typeface="Tahoma" pitchFamily="34" charset="0"/>
              </a:defRPr>
            </a:lvl1pPr>
          </a:lstStyle>
          <a:p>
            <a:endParaRPr lang="en-US"/>
          </a:p>
        </p:txBody>
      </p:sp>
      <p:sp>
        <p:nvSpPr>
          <p:cNvPr id="287748" name="Rectangle 4"/>
          <p:cNvSpPr>
            <a:spLocks noGrp="1" noChangeArrowheads="1"/>
          </p:cNvSpPr>
          <p:nvPr>
            <p:ph type="ftr" sz="quarter" idx="2"/>
          </p:nvPr>
        </p:nvSpPr>
        <p:spPr bwMode="auto">
          <a:xfrm>
            <a:off x="0" y="8777236"/>
            <a:ext cx="3013246" cy="4620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9693" tIns="44847" rIns="89693" bIns="44847" numCol="1" anchor="b" anchorCtr="0" compatLnSpc="1">
            <a:prstTxWarp prst="textNoShape">
              <a:avLst/>
            </a:prstTxWarp>
          </a:bodyPr>
          <a:lstStyle>
            <a:lvl1pPr>
              <a:lnSpc>
                <a:spcPct val="100000"/>
              </a:lnSpc>
              <a:spcBef>
                <a:spcPct val="0"/>
              </a:spcBef>
              <a:defRPr sz="1200">
                <a:latin typeface="Tahoma" pitchFamily="34" charset="0"/>
              </a:defRPr>
            </a:lvl1pPr>
          </a:lstStyle>
          <a:p>
            <a:endParaRPr lang="en-US"/>
          </a:p>
        </p:txBody>
      </p:sp>
      <p:sp>
        <p:nvSpPr>
          <p:cNvPr id="287749" name="Rectangle 5"/>
          <p:cNvSpPr>
            <a:spLocks noGrp="1" noChangeArrowheads="1"/>
          </p:cNvSpPr>
          <p:nvPr>
            <p:ph type="sldNum" sz="quarter" idx="3"/>
          </p:nvPr>
        </p:nvSpPr>
        <p:spPr bwMode="auto">
          <a:xfrm>
            <a:off x="3940040" y="8777236"/>
            <a:ext cx="3013246" cy="4620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9693" tIns="44847" rIns="89693" bIns="44847" numCol="1" anchor="b" anchorCtr="0" compatLnSpc="1">
            <a:prstTxWarp prst="textNoShape">
              <a:avLst/>
            </a:prstTxWarp>
          </a:bodyPr>
          <a:lstStyle>
            <a:lvl1pPr algn="r">
              <a:lnSpc>
                <a:spcPct val="100000"/>
              </a:lnSpc>
              <a:spcBef>
                <a:spcPct val="0"/>
              </a:spcBef>
              <a:defRPr sz="1200">
                <a:latin typeface="Tahoma" pitchFamily="34" charset="0"/>
              </a:defRPr>
            </a:lvl1pPr>
          </a:lstStyle>
          <a:p>
            <a:fld id="{4D8BF73C-BDB7-46FD-82D8-624798E767FF}" type="slidenum">
              <a:rPr lang="en-US"/>
              <a:pPr/>
              <a:t>‹#›</a:t>
            </a:fld>
            <a:endParaRPr lang="en-US"/>
          </a:p>
        </p:txBody>
      </p:sp>
    </p:spTree>
    <p:extLst>
      <p:ext uri="{BB962C8B-B14F-4D97-AF65-F5344CB8AC3E}">
        <p14:creationId xmlns:p14="http://schemas.microsoft.com/office/powerpoint/2010/main" xmlns="" val="3355488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1756" name="Picture 12" descr="Segal Foote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63871" y="8939575"/>
            <a:ext cx="951633" cy="235703"/>
          </a:xfrm>
          <a:prstGeom prst="rect">
            <a:avLst/>
          </a:prstGeom>
          <a:noFill/>
          <a:extLst>
            <a:ext uri="{909E8E84-426E-40DD-AFC4-6F175D3DCCD1}">
              <a14:hiddenFill xmlns:a14="http://schemas.microsoft.com/office/drawing/2010/main" xmlns="">
                <a:solidFill>
                  <a:srgbClr val="FFFFFF"/>
                </a:solidFill>
              </a14:hiddenFill>
            </a:ext>
          </a:extLst>
        </p:spPr>
      </p:pic>
      <p:sp>
        <p:nvSpPr>
          <p:cNvPr id="31748" name="Rectangle 4"/>
          <p:cNvSpPr>
            <a:spLocks noGrp="1" noRot="1" noChangeAspect="1" noChangeArrowheads="1" noTextEdit="1"/>
          </p:cNvSpPr>
          <p:nvPr>
            <p:ph type="sldImg" idx="2"/>
          </p:nvPr>
        </p:nvSpPr>
        <p:spPr bwMode="auto">
          <a:xfrm>
            <a:off x="1168400" y="153988"/>
            <a:ext cx="4618038" cy="3465512"/>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1749" name="Rectangle 5"/>
          <p:cNvSpPr>
            <a:spLocks noGrp="1" noChangeArrowheads="1"/>
          </p:cNvSpPr>
          <p:nvPr>
            <p:ph type="body" sz="quarter" idx="3"/>
          </p:nvPr>
        </p:nvSpPr>
        <p:spPr bwMode="auto">
          <a:xfrm>
            <a:off x="231311" y="3850870"/>
            <a:ext cx="6492217" cy="48498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667" tIns="45834" rIns="91667" bIns="4583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751" name="Rectangle 7"/>
          <p:cNvSpPr>
            <a:spLocks noGrp="1" noChangeArrowheads="1"/>
          </p:cNvSpPr>
          <p:nvPr>
            <p:ph type="sldNum" sz="quarter" idx="5"/>
          </p:nvPr>
        </p:nvSpPr>
        <p:spPr bwMode="auto">
          <a:xfrm>
            <a:off x="6181734" y="8778796"/>
            <a:ext cx="773105" cy="4620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667" tIns="45834" rIns="91667" bIns="45834" numCol="1" anchor="b" anchorCtr="0" compatLnSpc="1">
            <a:prstTxWarp prst="textNoShape">
              <a:avLst/>
            </a:prstTxWarp>
          </a:bodyPr>
          <a:lstStyle>
            <a:lvl1pPr algn="r" defTabSz="917179">
              <a:lnSpc>
                <a:spcPct val="100000"/>
              </a:lnSpc>
              <a:spcBef>
                <a:spcPct val="0"/>
              </a:spcBef>
              <a:defRPr sz="1200"/>
            </a:lvl1pPr>
          </a:lstStyle>
          <a:p>
            <a:fld id="{AA59E3F0-48B0-4500-AA90-85E1BA3F537E}" type="slidenum">
              <a:rPr lang="en-US"/>
              <a:pPr/>
              <a:t>‹#›</a:t>
            </a:fld>
            <a:endParaRPr lang="en-US"/>
          </a:p>
        </p:txBody>
      </p:sp>
    </p:spTree>
    <p:extLst>
      <p:ext uri="{BB962C8B-B14F-4D97-AF65-F5344CB8AC3E}">
        <p14:creationId xmlns:p14="http://schemas.microsoft.com/office/powerpoint/2010/main" xmlns="" val="1377316992"/>
      </p:ext>
    </p:extLst>
  </p:cSld>
  <p:clrMap bg1="lt1" tx1="dk1" bg2="lt2" tx2="dk2" accent1="accent1" accent2="accent2" accent3="accent3" accent4="accent4" accent5="accent5" accent6="accent6" hlink="hlink" folHlink="folHlink"/>
  <p:notesStyle>
    <a:lvl1pPr marL="209550" indent="-209550" algn="l" rtl="0" eaLnBrk="0" fontAlgn="base" hangingPunct="0">
      <a:lnSpc>
        <a:spcPct val="90000"/>
      </a:lnSpc>
      <a:spcBef>
        <a:spcPct val="65000"/>
      </a:spcBef>
      <a:spcAft>
        <a:spcPct val="0"/>
      </a:spcAft>
      <a:buClr>
        <a:schemeClr val="folHlink"/>
      </a:buClr>
      <a:buFont typeface="Wingdings" pitchFamily="34" charset="2"/>
      <a:buChar char="Ø"/>
      <a:defRPr sz="1200" kern="1200">
        <a:solidFill>
          <a:schemeClr val="tx1"/>
        </a:solidFill>
        <a:latin typeface="Arial" pitchFamily="34" charset="0"/>
        <a:ea typeface="+mn-ea"/>
        <a:cs typeface="+mn-cs"/>
      </a:defRPr>
    </a:lvl1pPr>
    <a:lvl2pPr marL="395288" indent="-184150" algn="l" rtl="0" eaLnBrk="0" fontAlgn="base" hangingPunct="0">
      <a:lnSpc>
        <a:spcPct val="90000"/>
      </a:lnSpc>
      <a:spcBef>
        <a:spcPct val="30000"/>
      </a:spcBef>
      <a:spcAft>
        <a:spcPct val="0"/>
      </a:spcAft>
      <a:buClr>
        <a:schemeClr val="folHlink"/>
      </a:buClr>
      <a:buFont typeface="Symbol" pitchFamily="18" charset="2"/>
      <a:buChar char="·"/>
      <a:defRPr sz="1200" kern="1200">
        <a:solidFill>
          <a:schemeClr val="tx1"/>
        </a:solidFill>
        <a:latin typeface="Arial" pitchFamily="34" charset="0"/>
        <a:ea typeface="+mn-ea"/>
        <a:cs typeface="+mn-cs"/>
      </a:defRPr>
    </a:lvl2pPr>
    <a:lvl3pPr marL="593725" indent="-196850" algn="l" rtl="0" eaLnBrk="0" fontAlgn="base" hangingPunct="0">
      <a:lnSpc>
        <a:spcPct val="90000"/>
      </a:lnSpc>
      <a:spcBef>
        <a:spcPct val="15000"/>
      </a:spcBef>
      <a:spcAft>
        <a:spcPct val="0"/>
      </a:spcAft>
      <a:buClr>
        <a:schemeClr val="folHlink"/>
      </a:buClr>
      <a:buChar char="–"/>
      <a:defRPr sz="1200" kern="1200">
        <a:solidFill>
          <a:schemeClr val="tx1"/>
        </a:solidFill>
        <a:latin typeface="Arial" pitchFamily="34" charset="0"/>
        <a:ea typeface="+mn-ea"/>
        <a:cs typeface="+mn-cs"/>
      </a:defRPr>
    </a:lvl3pPr>
    <a:lvl4pPr marL="792163" indent="-196850" algn="l" rtl="0" eaLnBrk="0" fontAlgn="base" hangingPunct="0">
      <a:lnSpc>
        <a:spcPct val="90000"/>
      </a:lnSpc>
      <a:spcBef>
        <a:spcPct val="15000"/>
      </a:spcBef>
      <a:spcAft>
        <a:spcPct val="0"/>
      </a:spcAft>
      <a:buClr>
        <a:schemeClr val="folHlink"/>
      </a:buClr>
      <a:buChar char="»"/>
      <a:defRPr sz="1200" kern="1200">
        <a:solidFill>
          <a:schemeClr val="tx1"/>
        </a:solidFill>
        <a:latin typeface="Arial" pitchFamily="34" charset="0"/>
        <a:ea typeface="+mn-ea"/>
        <a:cs typeface="+mn-cs"/>
      </a:defRPr>
    </a:lvl4pPr>
    <a:lvl5pPr marL="977900" indent="-184150" algn="l" rtl="0" eaLnBrk="0" fontAlgn="base" hangingPunct="0">
      <a:lnSpc>
        <a:spcPct val="90000"/>
      </a:lnSpc>
      <a:spcBef>
        <a:spcPct val="15000"/>
      </a:spcBef>
      <a:spcAft>
        <a:spcPct val="0"/>
      </a:spcAft>
      <a:buClr>
        <a:schemeClr val="folHlink"/>
      </a:buClr>
      <a:buChar char="›"/>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5874" name="Picture 2" descr="Segal Notes Cover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3690" y="7700179"/>
            <a:ext cx="6723527" cy="1470417"/>
          </a:xfrm>
          <a:prstGeom prst="rect">
            <a:avLst/>
          </a:prstGeom>
          <a:noFill/>
          <a:extLst>
            <a:ext uri="{909E8E84-426E-40DD-AFC4-6F175D3DCCD1}">
              <a14:hiddenFill xmlns:a14="http://schemas.microsoft.com/office/drawing/2010/main" xmlns="">
                <a:solidFill>
                  <a:srgbClr val="FFFFFF"/>
                </a:solidFill>
              </a14:hiddenFill>
            </a:ext>
          </a:extLst>
        </p:spPr>
      </p:pic>
      <p:sp>
        <p:nvSpPr>
          <p:cNvPr id="335875" name="Freeform 3"/>
          <p:cNvSpPr>
            <a:spLocks/>
          </p:cNvSpPr>
          <p:nvPr/>
        </p:nvSpPr>
        <p:spPr bwMode="auto">
          <a:xfrm>
            <a:off x="155242" y="154535"/>
            <a:ext cx="6721975" cy="5775524"/>
          </a:xfrm>
          <a:custGeom>
            <a:avLst/>
            <a:gdLst>
              <a:gd name="T0" fmla="*/ 0 w 4176"/>
              <a:gd name="T1" fmla="*/ 5 h 3600"/>
              <a:gd name="T2" fmla="*/ 0 w 4176"/>
              <a:gd name="T3" fmla="*/ 3600 h 3600"/>
              <a:gd name="T4" fmla="*/ 4176 w 4176"/>
              <a:gd name="T5" fmla="*/ 3600 h 3600"/>
              <a:gd name="T6" fmla="*/ 4172 w 4176"/>
              <a:gd name="T7" fmla="*/ 468 h 3600"/>
              <a:gd name="T8" fmla="*/ 3898 w 4176"/>
              <a:gd name="T9" fmla="*/ 0 h 3600"/>
              <a:gd name="T10" fmla="*/ 0 w 4176"/>
              <a:gd name="T11" fmla="*/ 5 h 3600"/>
            </a:gdLst>
            <a:ahLst/>
            <a:cxnLst>
              <a:cxn ang="0">
                <a:pos x="T0" y="T1"/>
              </a:cxn>
              <a:cxn ang="0">
                <a:pos x="T2" y="T3"/>
              </a:cxn>
              <a:cxn ang="0">
                <a:pos x="T4" y="T5"/>
              </a:cxn>
              <a:cxn ang="0">
                <a:pos x="T6" y="T7"/>
              </a:cxn>
              <a:cxn ang="0">
                <a:pos x="T8" y="T9"/>
              </a:cxn>
              <a:cxn ang="0">
                <a:pos x="T10" y="T11"/>
              </a:cxn>
            </a:cxnLst>
            <a:rect l="0" t="0" r="r" b="b"/>
            <a:pathLst>
              <a:path w="4176" h="3600">
                <a:moveTo>
                  <a:pt x="0" y="5"/>
                </a:moveTo>
                <a:lnTo>
                  <a:pt x="0" y="3600"/>
                </a:lnTo>
                <a:lnTo>
                  <a:pt x="4176" y="3600"/>
                </a:lnTo>
                <a:lnTo>
                  <a:pt x="4172" y="468"/>
                </a:lnTo>
                <a:lnTo>
                  <a:pt x="3898" y="0"/>
                </a:lnTo>
                <a:lnTo>
                  <a:pt x="0" y="5"/>
                </a:lnTo>
                <a:close/>
              </a:path>
            </a:pathLst>
          </a:custGeom>
          <a:solidFill>
            <a:schemeClr val="bg1"/>
          </a:solidFill>
          <a:ln w="9525" cap="flat" cmpd="sng">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9693" tIns="44847" rIns="89693" bIns="44847" anchor="ctr"/>
          <a:lstStyle/>
          <a:p>
            <a:endParaRPr lang="en-US"/>
          </a:p>
        </p:txBody>
      </p:sp>
      <p:sp>
        <p:nvSpPr>
          <p:cNvPr id="335876" name="Rectangle 4"/>
          <p:cNvSpPr>
            <a:spLocks noChangeArrowheads="1"/>
          </p:cNvSpPr>
          <p:nvPr/>
        </p:nvSpPr>
        <p:spPr bwMode="auto">
          <a:xfrm>
            <a:off x="596130" y="3079760"/>
            <a:ext cx="5717560" cy="1464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537" tIns="46268" rIns="92537" bIns="46268"/>
          <a:lstStyle/>
          <a:p>
            <a:pPr defTabSz="924964" eaLnBrk="0" hangingPunct="0">
              <a:spcBef>
                <a:spcPct val="65000"/>
              </a:spcBef>
              <a:buClr>
                <a:srgbClr val="D7331D"/>
              </a:buClr>
            </a:pPr>
            <a:r>
              <a:rPr lang="en-US" sz="2100" b="1" dirty="0"/>
              <a:t>Sub-Title (20 pt, Bold, Initial Caps, Black)</a:t>
            </a:r>
          </a:p>
          <a:p>
            <a:pPr defTabSz="924964" eaLnBrk="0" hangingPunct="0">
              <a:spcBef>
                <a:spcPct val="65000"/>
              </a:spcBef>
              <a:buClr>
                <a:srgbClr val="D7331D"/>
              </a:buClr>
            </a:pPr>
            <a:r>
              <a:rPr lang="en-US" sz="1700" dirty="0"/>
              <a:t>Date (16 Pt., Initial Caps, Black, No Bold or Italic)</a:t>
            </a:r>
          </a:p>
        </p:txBody>
      </p:sp>
      <p:sp>
        <p:nvSpPr>
          <p:cNvPr id="335877" name="Rectangle 5"/>
          <p:cNvSpPr>
            <a:spLocks noChangeArrowheads="1"/>
          </p:cNvSpPr>
          <p:nvPr/>
        </p:nvSpPr>
        <p:spPr bwMode="black">
          <a:xfrm>
            <a:off x="596130" y="1924655"/>
            <a:ext cx="5872802" cy="924084"/>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537" tIns="46268" rIns="92537" bIns="46268" anchor="b"/>
          <a:lstStyle/>
          <a:p>
            <a:pPr defTabSz="924964" eaLnBrk="0" hangingPunct="0">
              <a:spcBef>
                <a:spcPct val="0"/>
              </a:spcBef>
            </a:pPr>
            <a:r>
              <a:rPr lang="en-US" sz="2500" b="1" dirty="0"/>
              <a:t>REPORT TITLE (24 PT, ALL CAPS, BOLD, WHITE)</a:t>
            </a:r>
          </a:p>
        </p:txBody>
      </p:sp>
      <p:sp>
        <p:nvSpPr>
          <p:cNvPr id="335878" name="Rectangle 6"/>
          <p:cNvSpPr>
            <a:spLocks noChangeArrowheads="1"/>
          </p:cNvSpPr>
          <p:nvPr/>
        </p:nvSpPr>
        <p:spPr bwMode="gray">
          <a:xfrm>
            <a:off x="695484" y="4592601"/>
            <a:ext cx="868199" cy="366266"/>
          </a:xfrm>
          <a:prstGeom prst="rect">
            <a:avLst/>
          </a:prstGeom>
          <a:solidFill>
            <a:schemeClr val="tx1"/>
          </a:solidFill>
          <a:ln>
            <a:noFill/>
          </a:ln>
          <a:effectLst/>
          <a:extLs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4776" tIns="64776" rIns="64776" bIns="64776" anchor="ctr">
            <a:spAutoFit/>
          </a:bodyPr>
          <a:lstStyle/>
          <a:p>
            <a:pPr defTabSz="924964" eaLnBrk="0" hangingPunct="0"/>
            <a:r>
              <a:rPr lang="en-US" sz="1700" b="1" dirty="0">
                <a:solidFill>
                  <a:schemeClr val="bg1"/>
                </a:solidFill>
              </a:rPr>
              <a:t>DRAFT</a:t>
            </a:r>
          </a:p>
        </p:txBody>
      </p:sp>
      <p:sp>
        <p:nvSpPr>
          <p:cNvPr id="335879" name="Text Box 7"/>
          <p:cNvSpPr txBox="1">
            <a:spLocks noChangeArrowheads="1"/>
          </p:cNvSpPr>
          <p:nvPr/>
        </p:nvSpPr>
        <p:spPr bwMode="auto">
          <a:xfrm>
            <a:off x="565081" y="5699038"/>
            <a:ext cx="3955542" cy="1903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537" tIns="46268" rIns="92537" bIns="46268">
            <a:spAutoFit/>
          </a:bodyPr>
          <a:lstStyle>
            <a:lvl1pPr defTabSz="942975">
              <a:spcBef>
                <a:spcPct val="0"/>
              </a:spcBef>
              <a:defRPr sz="2400">
                <a:solidFill>
                  <a:schemeClr val="tx1"/>
                </a:solidFill>
                <a:latin typeface="Tahoma" pitchFamily="34" charset="0"/>
              </a:defRPr>
            </a:lvl1pPr>
            <a:lvl2pPr marL="471488" defTabSz="942975">
              <a:spcBef>
                <a:spcPct val="0"/>
              </a:spcBef>
              <a:defRPr sz="2400">
                <a:solidFill>
                  <a:schemeClr val="tx1"/>
                </a:solidFill>
                <a:latin typeface="Tahoma" pitchFamily="34" charset="0"/>
              </a:defRPr>
            </a:lvl2pPr>
            <a:lvl3pPr marL="942975" defTabSz="942975">
              <a:spcBef>
                <a:spcPct val="0"/>
              </a:spcBef>
              <a:defRPr sz="2400">
                <a:solidFill>
                  <a:schemeClr val="tx1"/>
                </a:solidFill>
                <a:latin typeface="Tahoma" pitchFamily="34" charset="0"/>
              </a:defRPr>
            </a:lvl3pPr>
            <a:lvl4pPr marL="1414463" defTabSz="942975">
              <a:spcBef>
                <a:spcPct val="0"/>
              </a:spcBef>
              <a:defRPr sz="2400">
                <a:solidFill>
                  <a:schemeClr val="tx1"/>
                </a:solidFill>
                <a:latin typeface="Tahoma" pitchFamily="34" charset="0"/>
              </a:defRPr>
            </a:lvl4pPr>
            <a:lvl5pPr marL="1887538" defTabSz="942975">
              <a:spcBef>
                <a:spcPct val="0"/>
              </a:spcBef>
              <a:defRPr sz="2400">
                <a:solidFill>
                  <a:schemeClr val="tx1"/>
                </a:solidFill>
                <a:latin typeface="Tahoma" pitchFamily="34" charset="0"/>
              </a:defRPr>
            </a:lvl5pPr>
            <a:lvl6pPr marL="2344738" defTabSz="942975" fontAlgn="base">
              <a:spcBef>
                <a:spcPct val="0"/>
              </a:spcBef>
              <a:spcAft>
                <a:spcPct val="0"/>
              </a:spcAft>
              <a:defRPr sz="2400">
                <a:solidFill>
                  <a:schemeClr val="tx1"/>
                </a:solidFill>
                <a:latin typeface="Tahoma" pitchFamily="34" charset="0"/>
              </a:defRPr>
            </a:lvl6pPr>
            <a:lvl7pPr marL="2801938" defTabSz="942975" fontAlgn="base">
              <a:spcBef>
                <a:spcPct val="0"/>
              </a:spcBef>
              <a:spcAft>
                <a:spcPct val="0"/>
              </a:spcAft>
              <a:defRPr sz="2400">
                <a:solidFill>
                  <a:schemeClr val="tx1"/>
                </a:solidFill>
                <a:latin typeface="Tahoma" pitchFamily="34" charset="0"/>
              </a:defRPr>
            </a:lvl7pPr>
            <a:lvl8pPr marL="3259138" defTabSz="942975" fontAlgn="base">
              <a:spcBef>
                <a:spcPct val="0"/>
              </a:spcBef>
              <a:spcAft>
                <a:spcPct val="0"/>
              </a:spcAft>
              <a:defRPr sz="2400">
                <a:solidFill>
                  <a:schemeClr val="tx1"/>
                </a:solidFill>
                <a:latin typeface="Tahoma" pitchFamily="34" charset="0"/>
              </a:defRPr>
            </a:lvl8pPr>
            <a:lvl9pPr marL="3716338" defTabSz="942975" fontAlgn="base">
              <a:spcBef>
                <a:spcPct val="0"/>
              </a:spcBef>
              <a:spcAft>
                <a:spcPct val="0"/>
              </a:spcAft>
              <a:defRPr sz="2400">
                <a:solidFill>
                  <a:schemeClr val="tx1"/>
                </a:solidFill>
                <a:latin typeface="Tahoma" pitchFamily="34" charset="0"/>
              </a:defRPr>
            </a:lvl9pPr>
          </a:lstStyle>
          <a:p>
            <a:pPr>
              <a:spcBef>
                <a:spcPct val="50000"/>
              </a:spcBef>
            </a:pPr>
            <a:r>
              <a:rPr lang="en-US" sz="700" dirty="0">
                <a:solidFill>
                  <a:srgbClr val="616365"/>
                </a:solidFill>
                <a:latin typeface="Arial" pitchFamily="34" charset="0"/>
              </a:rPr>
              <a:t>Copyright ©2011 by The Segal Group, Inc., parent of The Segal Company. All rights reserved. </a:t>
            </a:r>
          </a:p>
        </p:txBody>
      </p:sp>
      <p:sp>
        <p:nvSpPr>
          <p:cNvPr id="335880" name="Freeform 8"/>
          <p:cNvSpPr>
            <a:spLocks/>
          </p:cNvSpPr>
          <p:nvPr/>
        </p:nvSpPr>
        <p:spPr bwMode="auto">
          <a:xfrm>
            <a:off x="155242" y="6086154"/>
            <a:ext cx="2100424" cy="1409539"/>
          </a:xfrm>
          <a:custGeom>
            <a:avLst/>
            <a:gdLst>
              <a:gd name="T0" fmla="*/ 0 w 1305"/>
              <a:gd name="T1" fmla="*/ 1 h 878"/>
              <a:gd name="T2" fmla="*/ 0 w 1305"/>
              <a:gd name="T3" fmla="*/ 877 h 878"/>
              <a:gd name="T4" fmla="*/ 1206 w 1305"/>
              <a:gd name="T5" fmla="*/ 878 h 878"/>
              <a:gd name="T6" fmla="*/ 1305 w 1305"/>
              <a:gd name="T7" fmla="*/ 695 h 878"/>
              <a:gd name="T8" fmla="*/ 1300 w 1305"/>
              <a:gd name="T9" fmla="*/ 0 h 878"/>
              <a:gd name="T10" fmla="*/ 0 w 1305"/>
              <a:gd name="T11" fmla="*/ 1 h 878"/>
            </a:gdLst>
            <a:ahLst/>
            <a:cxnLst>
              <a:cxn ang="0">
                <a:pos x="T0" y="T1"/>
              </a:cxn>
              <a:cxn ang="0">
                <a:pos x="T2" y="T3"/>
              </a:cxn>
              <a:cxn ang="0">
                <a:pos x="T4" y="T5"/>
              </a:cxn>
              <a:cxn ang="0">
                <a:pos x="T6" y="T7"/>
              </a:cxn>
              <a:cxn ang="0">
                <a:pos x="T8" y="T9"/>
              </a:cxn>
              <a:cxn ang="0">
                <a:pos x="T10" y="T11"/>
              </a:cxn>
            </a:cxnLst>
            <a:rect l="0" t="0" r="r" b="b"/>
            <a:pathLst>
              <a:path w="1305" h="878">
                <a:moveTo>
                  <a:pt x="0" y="1"/>
                </a:moveTo>
                <a:lnTo>
                  <a:pt x="0" y="877"/>
                </a:lnTo>
                <a:lnTo>
                  <a:pt x="1206" y="878"/>
                </a:lnTo>
                <a:lnTo>
                  <a:pt x="1305" y="695"/>
                </a:lnTo>
                <a:lnTo>
                  <a:pt x="1300" y="0"/>
                </a:lnTo>
                <a:lnTo>
                  <a:pt x="0" y="1"/>
                </a:lnTo>
              </a:path>
            </a:pathLst>
          </a:custGeom>
          <a:solidFill>
            <a:srgbClr val="0070A8"/>
          </a:solidFill>
          <a:ln>
            <a:noFill/>
          </a:ln>
          <a:effectLst/>
          <a:extLst>
            <a:ext uri="{91240B29-F687-4F45-9708-019B960494DF}">
              <a14:hiddenLine xmlns:a14="http://schemas.microsoft.com/office/drawing/2010/main" xmlns="" w="12700" cap="flat"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9693" tIns="44847" rIns="89693" bIns="44847"/>
          <a:lstStyle/>
          <a:p>
            <a:endParaRPr lang="en-US"/>
          </a:p>
        </p:txBody>
      </p:sp>
      <p:sp>
        <p:nvSpPr>
          <p:cNvPr id="335881" name="Freeform 9"/>
          <p:cNvSpPr>
            <a:spLocks/>
          </p:cNvSpPr>
          <p:nvPr/>
        </p:nvSpPr>
        <p:spPr bwMode="auto">
          <a:xfrm>
            <a:off x="2404698" y="6086154"/>
            <a:ext cx="2468347" cy="1409539"/>
          </a:xfrm>
          <a:custGeom>
            <a:avLst/>
            <a:gdLst>
              <a:gd name="T0" fmla="*/ 2 w 1533"/>
              <a:gd name="T1" fmla="*/ 4 h 878"/>
              <a:gd name="T2" fmla="*/ 0 w 1533"/>
              <a:gd name="T3" fmla="*/ 875 h 878"/>
              <a:gd name="T4" fmla="*/ 1422 w 1533"/>
              <a:gd name="T5" fmla="*/ 878 h 878"/>
              <a:gd name="T6" fmla="*/ 1533 w 1533"/>
              <a:gd name="T7" fmla="*/ 689 h 878"/>
              <a:gd name="T8" fmla="*/ 1530 w 1533"/>
              <a:gd name="T9" fmla="*/ 0 h 878"/>
              <a:gd name="T10" fmla="*/ 2 w 1533"/>
              <a:gd name="T11" fmla="*/ 0 h 878"/>
            </a:gdLst>
            <a:ahLst/>
            <a:cxnLst>
              <a:cxn ang="0">
                <a:pos x="T0" y="T1"/>
              </a:cxn>
              <a:cxn ang="0">
                <a:pos x="T2" y="T3"/>
              </a:cxn>
              <a:cxn ang="0">
                <a:pos x="T4" y="T5"/>
              </a:cxn>
              <a:cxn ang="0">
                <a:pos x="T6" y="T7"/>
              </a:cxn>
              <a:cxn ang="0">
                <a:pos x="T8" y="T9"/>
              </a:cxn>
              <a:cxn ang="0">
                <a:pos x="T10" y="T11"/>
              </a:cxn>
            </a:cxnLst>
            <a:rect l="0" t="0" r="r" b="b"/>
            <a:pathLst>
              <a:path w="1533" h="878">
                <a:moveTo>
                  <a:pt x="2" y="4"/>
                </a:moveTo>
                <a:lnTo>
                  <a:pt x="0" y="875"/>
                </a:lnTo>
                <a:lnTo>
                  <a:pt x="1422" y="878"/>
                </a:lnTo>
                <a:lnTo>
                  <a:pt x="1533" y="689"/>
                </a:lnTo>
                <a:lnTo>
                  <a:pt x="1530" y="0"/>
                </a:lnTo>
                <a:lnTo>
                  <a:pt x="2" y="0"/>
                </a:lnTo>
              </a:path>
            </a:pathLst>
          </a:custGeom>
          <a:solidFill>
            <a:srgbClr val="00496E"/>
          </a:solidFill>
          <a:ln>
            <a:noFill/>
          </a:ln>
          <a:effectLst/>
          <a:extLst>
            <a:ext uri="{91240B29-F687-4F45-9708-019B960494DF}">
              <a14:hiddenLine xmlns:a14="http://schemas.microsoft.com/office/drawing/2010/main" xmlns="" w="12700" cap="rnd" cmpd="sng">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9693" tIns="44847" rIns="89693" bIns="44847"/>
          <a:lstStyle/>
          <a:p>
            <a:endParaRPr lang="en-US"/>
          </a:p>
        </p:txBody>
      </p:sp>
      <p:sp>
        <p:nvSpPr>
          <p:cNvPr id="335882" name="Rectangle 10"/>
          <p:cNvSpPr>
            <a:spLocks noChangeArrowheads="1"/>
          </p:cNvSpPr>
          <p:nvPr/>
        </p:nvSpPr>
        <p:spPr bwMode="auto">
          <a:xfrm>
            <a:off x="5012763" y="6083033"/>
            <a:ext cx="1864455" cy="1412661"/>
          </a:xfrm>
          <a:prstGeom prst="rect">
            <a:avLst/>
          </a:prstGeom>
          <a:solidFill>
            <a:schemeClr val="folHlink"/>
          </a:solidFill>
          <a:ln>
            <a:noFill/>
          </a:ln>
          <a:effectLst/>
          <a:extLst>
            <a:ext uri="{91240B29-F687-4F45-9708-019B960494DF}">
              <a14:hiddenLine xmlns:a14="http://schemas.microsoft.com/office/drawing/2010/main" xmlns="" w="12700" cap="rnd">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9693" tIns="44847" rIns="89693" bIns="44847"/>
          <a:lstStyle/>
          <a:p>
            <a:endParaRPr lang="en-US"/>
          </a:p>
        </p:txBody>
      </p:sp>
      <p:sp>
        <p:nvSpPr>
          <p:cNvPr id="335883" name="Rectangle 11"/>
          <p:cNvSpPr>
            <a:spLocks noChangeArrowheads="1"/>
          </p:cNvSpPr>
          <p:nvPr/>
        </p:nvSpPr>
        <p:spPr bwMode="gray">
          <a:xfrm>
            <a:off x="695484" y="769550"/>
            <a:ext cx="1381653" cy="924084"/>
          </a:xfrm>
          <a:prstGeom prst="rect">
            <a:avLst/>
          </a:prstGeom>
          <a:solidFill>
            <a:schemeClr val="bg2"/>
          </a:solidFill>
          <a:ln w="3175">
            <a:solidFill>
              <a:schemeClr val="tx1"/>
            </a:solidFill>
            <a:prstDash val="sysDot"/>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537" tIns="46268" rIns="92537" bIns="46268" anchor="ctr" anchorCtr="1"/>
          <a:lstStyle/>
          <a:p>
            <a:pPr algn="ctr" defTabSz="924964">
              <a:lnSpc>
                <a:spcPct val="100000"/>
              </a:lnSpc>
              <a:spcBef>
                <a:spcPct val="0"/>
              </a:spcBef>
            </a:pPr>
            <a:r>
              <a:rPr lang="en-US" sz="1700" b="1" dirty="0"/>
              <a:t>Client </a:t>
            </a:r>
            <a:br>
              <a:rPr lang="en-US" sz="1700" b="1" dirty="0"/>
            </a:br>
            <a:r>
              <a:rPr lang="en-US" sz="1700" b="1" dirty="0"/>
              <a:t>Logo </a:t>
            </a:r>
            <a:br>
              <a:rPr lang="en-US" sz="1700" b="1" dirty="0"/>
            </a:br>
            <a:r>
              <a:rPr lang="en-US" sz="900" b="1" dirty="0"/>
              <a:t>(should be used with client permission)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FC6C987-5871-4CDA-AE3B-4AE5040C4AFC}" type="slidenum">
              <a:rPr lang="en-US"/>
              <a:pPr/>
              <a:t>10</a:t>
            </a:fld>
            <a:endParaRPr lang="en-US"/>
          </a:p>
        </p:txBody>
      </p:sp>
      <p:sp>
        <p:nvSpPr>
          <p:cNvPr id="317442" name="Rectangle 2"/>
          <p:cNvSpPr>
            <a:spLocks noGrp="1" noRot="1" noChangeAspect="1" noChangeArrowheads="1" noTextEdit="1"/>
          </p:cNvSpPr>
          <p:nvPr>
            <p:ph type="sldImg"/>
          </p:nvPr>
        </p:nvSpPr>
        <p:spPr>
          <a:xfrm>
            <a:off x="1168400" y="695325"/>
            <a:ext cx="4618038" cy="3463925"/>
          </a:xfrm>
          <a:ln/>
        </p:spPr>
      </p:sp>
      <p:sp>
        <p:nvSpPr>
          <p:cNvPr id="317443" name="Rectangle 3"/>
          <p:cNvSpPr>
            <a:spLocks noGrp="1" noChangeArrowheads="1"/>
          </p:cNvSpPr>
          <p:nvPr>
            <p:ph type="body" idx="1"/>
          </p:nvPr>
        </p:nvSpPr>
        <p:spPr>
          <a:xfrm>
            <a:off x="695484" y="4389398"/>
            <a:ext cx="5563870" cy="4156817"/>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190" name="Picture 46" descr="Segal Cover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0" y="5791200"/>
            <a:ext cx="6713538" cy="914400"/>
          </a:xfrm>
          <a:prstGeom prst="rect">
            <a:avLst/>
          </a:prstGeom>
          <a:noFill/>
          <a:extLst>
            <a:ext uri="{909E8E84-426E-40DD-AFC4-6F175D3DCCD1}">
              <a14:hiddenFill xmlns:a14="http://schemas.microsoft.com/office/drawing/2010/main" xmlns="">
                <a:solidFill>
                  <a:srgbClr val="FFFFFF"/>
                </a:solidFill>
              </a14:hiddenFill>
            </a:ext>
          </a:extLst>
        </p:spPr>
      </p:pic>
      <p:sp>
        <p:nvSpPr>
          <p:cNvPr id="6168" name="Freeform 24"/>
          <p:cNvSpPr>
            <a:spLocks/>
          </p:cNvSpPr>
          <p:nvPr/>
        </p:nvSpPr>
        <p:spPr bwMode="auto">
          <a:xfrm>
            <a:off x="2286000" y="147638"/>
            <a:ext cx="6710363" cy="5486400"/>
          </a:xfrm>
          <a:custGeom>
            <a:avLst/>
            <a:gdLst>
              <a:gd name="T0" fmla="*/ 0 w 4227"/>
              <a:gd name="T1" fmla="*/ 0 h 3456"/>
              <a:gd name="T2" fmla="*/ 0 w 4227"/>
              <a:gd name="T3" fmla="*/ 3456 h 3456"/>
              <a:gd name="T4" fmla="*/ 4227 w 4227"/>
              <a:gd name="T5" fmla="*/ 3456 h 3456"/>
              <a:gd name="T6" fmla="*/ 4224 w 4227"/>
              <a:gd name="T7" fmla="*/ 333 h 3456"/>
              <a:gd name="T8" fmla="*/ 4032 w 4227"/>
              <a:gd name="T9" fmla="*/ 3 h 3456"/>
              <a:gd name="T10" fmla="*/ 0 w 4227"/>
              <a:gd name="T11" fmla="*/ 0 h 3456"/>
            </a:gdLst>
            <a:ahLst/>
            <a:cxnLst>
              <a:cxn ang="0">
                <a:pos x="T0" y="T1"/>
              </a:cxn>
              <a:cxn ang="0">
                <a:pos x="T2" y="T3"/>
              </a:cxn>
              <a:cxn ang="0">
                <a:pos x="T4" y="T5"/>
              </a:cxn>
              <a:cxn ang="0">
                <a:pos x="T6" y="T7"/>
              </a:cxn>
              <a:cxn ang="0">
                <a:pos x="T8" y="T9"/>
              </a:cxn>
              <a:cxn ang="0">
                <a:pos x="T10" y="T11"/>
              </a:cxn>
            </a:cxnLst>
            <a:rect l="0" t="0" r="r" b="b"/>
            <a:pathLst>
              <a:path w="4227" h="3456">
                <a:moveTo>
                  <a:pt x="0" y="0"/>
                </a:moveTo>
                <a:lnTo>
                  <a:pt x="0" y="3456"/>
                </a:lnTo>
                <a:lnTo>
                  <a:pt x="4227" y="3456"/>
                </a:lnTo>
                <a:lnTo>
                  <a:pt x="4224" y="333"/>
                </a:lnTo>
                <a:lnTo>
                  <a:pt x="4032" y="3"/>
                </a:lnTo>
                <a:lnTo>
                  <a:pt x="0" y="0"/>
                </a:lnTo>
                <a:close/>
              </a:path>
            </a:pathLst>
          </a:custGeom>
          <a:solidFill>
            <a:schemeClr val="bg1"/>
          </a:solidFill>
          <a:ln w="9525" cap="flat" cmpd="sng">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69" name="Rectangle 25"/>
          <p:cNvSpPr>
            <a:spLocks noChangeArrowheads="1"/>
          </p:cNvSpPr>
          <p:nvPr/>
        </p:nvSpPr>
        <p:spPr bwMode="auto">
          <a:xfrm>
            <a:off x="152400" y="5791200"/>
            <a:ext cx="1981200" cy="914400"/>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6" name="Rectangle 2"/>
          <p:cNvSpPr>
            <a:spLocks noGrp="1" noChangeArrowheads="1"/>
          </p:cNvSpPr>
          <p:nvPr>
            <p:ph type="ctrTitle"/>
          </p:nvPr>
        </p:nvSpPr>
        <p:spPr>
          <a:xfrm>
            <a:off x="2722563" y="1828800"/>
            <a:ext cx="6172200" cy="1295400"/>
          </a:xfrm>
        </p:spPr>
        <p:txBody>
          <a:bodyPr/>
          <a:lstStyle>
            <a:lvl1pPr>
              <a:defRPr sz="2800"/>
            </a:lvl1pPr>
          </a:lstStyle>
          <a:p>
            <a:pPr lvl="0"/>
            <a:r>
              <a:rPr lang="en-US" noProof="0" smtClean="0"/>
              <a:t>Click to edit Master title style</a:t>
            </a:r>
          </a:p>
        </p:txBody>
      </p:sp>
      <p:sp>
        <p:nvSpPr>
          <p:cNvPr id="6147" name="Rectangle 3"/>
          <p:cNvSpPr>
            <a:spLocks noGrp="1" noChangeArrowheads="1"/>
          </p:cNvSpPr>
          <p:nvPr>
            <p:ph type="subTitle" idx="1"/>
          </p:nvPr>
        </p:nvSpPr>
        <p:spPr>
          <a:xfrm>
            <a:off x="2722563" y="3352800"/>
            <a:ext cx="6172200" cy="1752600"/>
          </a:xfrm>
        </p:spPr>
        <p:txBody>
          <a:bodyPr/>
          <a:lstStyle>
            <a:lvl1pPr marL="0" indent="0">
              <a:buFont typeface="Wingdings" pitchFamily="34" charset="2"/>
              <a:buNone/>
              <a:defRPr sz="2200" b="1"/>
            </a:lvl1pPr>
          </a:lstStyle>
          <a:p>
            <a:pPr lvl="0"/>
            <a:r>
              <a:rPr lang="en-US" noProof="0" smtClean="0"/>
              <a:t>Click to edit Master subtitle style</a:t>
            </a:r>
          </a:p>
        </p:txBody>
      </p:sp>
      <p:sp>
        <p:nvSpPr>
          <p:cNvPr id="6186" name="Text Box 42"/>
          <p:cNvSpPr txBox="1">
            <a:spLocks noChangeArrowheads="1"/>
          </p:cNvSpPr>
          <p:nvPr/>
        </p:nvSpPr>
        <p:spPr bwMode="auto">
          <a:xfrm>
            <a:off x="2727325" y="5260975"/>
            <a:ext cx="184150"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a:p>
        </p:txBody>
      </p:sp>
      <p:sp>
        <p:nvSpPr>
          <p:cNvPr id="6191" name="Text Box 47"/>
          <p:cNvSpPr txBox="1">
            <a:spLocks noChangeArrowheads="1"/>
          </p:cNvSpPr>
          <p:nvPr/>
        </p:nvSpPr>
        <p:spPr bwMode="auto">
          <a:xfrm>
            <a:off x="2727325" y="5421313"/>
            <a:ext cx="4471988" cy="2016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800">
                <a:solidFill>
                  <a:srgbClr val="616365"/>
                </a:solidFill>
              </a:rPr>
              <a:t>Copyright ©2010 by The Segal Group, Inc., parent of The Segal Company. All rights reserved. </a:t>
            </a:r>
          </a:p>
        </p:txBody>
      </p:sp>
      <p:sp>
        <p:nvSpPr>
          <p:cNvPr id="6193" name="Rectangle 49"/>
          <p:cNvSpPr>
            <a:spLocks noChangeArrowheads="1"/>
          </p:cNvSpPr>
          <p:nvPr userDrawn="1"/>
        </p:nvSpPr>
        <p:spPr bwMode="auto">
          <a:xfrm>
            <a:off x="141288" y="139700"/>
            <a:ext cx="1992312" cy="5522913"/>
          </a:xfrm>
          <a:prstGeom prst="rect">
            <a:avLst/>
          </a:prstGeom>
          <a:solidFill>
            <a:srgbClr val="97CCF3"/>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lnSpc>
                <a:spcPct val="100000"/>
              </a:lnSpc>
              <a:spcBef>
                <a:spcPct val="0"/>
              </a:spcBef>
            </a:pPr>
            <a:endParaRPr lang="en-US" sz="2400">
              <a:latin typeface="Tahoma"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F1080FE-01F2-4242-A69F-92ADA343EC77}" type="slidenum">
              <a:rPr lang="en-US"/>
              <a:pPr/>
              <a:t>‹#›</a:t>
            </a:fld>
            <a:endParaRPr lang="en-US"/>
          </a:p>
        </p:txBody>
      </p:sp>
    </p:spTree>
    <p:extLst>
      <p:ext uri="{BB962C8B-B14F-4D97-AF65-F5344CB8AC3E}">
        <p14:creationId xmlns:p14="http://schemas.microsoft.com/office/powerpoint/2010/main" xmlns="" val="3144785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EA0C96EE-54D1-410C-90CA-CA84602D8E25}" type="slidenum">
              <a:rPr lang="en-US"/>
              <a:pPr/>
              <a:t>‹#›</a:t>
            </a:fld>
            <a:endParaRPr lang="en-US"/>
          </a:p>
        </p:txBody>
      </p:sp>
    </p:spTree>
    <p:extLst>
      <p:ext uri="{BB962C8B-B14F-4D97-AF65-F5344CB8AC3E}">
        <p14:creationId xmlns:p14="http://schemas.microsoft.com/office/powerpoint/2010/main" xmlns="" val="2204968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 y="1295400"/>
            <a:ext cx="43815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95400"/>
            <a:ext cx="43815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F98450CE-6C69-4A11-B023-B859CA4FA4F8}" type="slidenum">
              <a:rPr lang="en-US"/>
              <a:pPr/>
              <a:t>‹#›</a:t>
            </a:fld>
            <a:endParaRPr lang="en-US"/>
          </a:p>
        </p:txBody>
      </p:sp>
    </p:spTree>
    <p:extLst>
      <p:ext uri="{BB962C8B-B14F-4D97-AF65-F5344CB8AC3E}">
        <p14:creationId xmlns:p14="http://schemas.microsoft.com/office/powerpoint/2010/main" xmlns="" val="3873613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4784D541-DA7E-434D-AAF0-4A464A9B2A42}" type="slidenum">
              <a:rPr lang="en-US"/>
              <a:pPr/>
              <a:t>‹#›</a:t>
            </a:fld>
            <a:endParaRPr lang="en-US"/>
          </a:p>
        </p:txBody>
      </p:sp>
    </p:spTree>
    <p:extLst>
      <p:ext uri="{BB962C8B-B14F-4D97-AF65-F5344CB8AC3E}">
        <p14:creationId xmlns:p14="http://schemas.microsoft.com/office/powerpoint/2010/main" xmlns="" val="206840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D1731B59-B301-4D8C-A6B8-AAA765B28577}" type="slidenum">
              <a:rPr lang="en-US"/>
              <a:pPr/>
              <a:t>‹#›</a:t>
            </a:fld>
            <a:endParaRPr lang="en-US"/>
          </a:p>
        </p:txBody>
      </p:sp>
    </p:spTree>
    <p:extLst>
      <p:ext uri="{BB962C8B-B14F-4D97-AF65-F5344CB8AC3E}">
        <p14:creationId xmlns:p14="http://schemas.microsoft.com/office/powerpoint/2010/main" xmlns="" val="1538120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5DD2DD11-F4D2-49E1-B954-A2DC67525F24}" type="slidenum">
              <a:rPr lang="en-US"/>
              <a:pPr/>
              <a:t>‹#›</a:t>
            </a:fld>
            <a:endParaRPr lang="en-US"/>
          </a:p>
        </p:txBody>
      </p:sp>
    </p:spTree>
    <p:extLst>
      <p:ext uri="{BB962C8B-B14F-4D97-AF65-F5344CB8AC3E}">
        <p14:creationId xmlns:p14="http://schemas.microsoft.com/office/powerpoint/2010/main" xmlns="" val="3633872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6A05B0E7-8BB2-44E6-8D0A-AC975672B625}" type="slidenum">
              <a:rPr lang="en-US"/>
              <a:pPr/>
              <a:t>‹#›</a:t>
            </a:fld>
            <a:endParaRPr lang="en-US"/>
          </a:p>
        </p:txBody>
      </p:sp>
    </p:spTree>
    <p:extLst>
      <p:ext uri="{BB962C8B-B14F-4D97-AF65-F5344CB8AC3E}">
        <p14:creationId xmlns:p14="http://schemas.microsoft.com/office/powerpoint/2010/main" xmlns="" val="3692501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80587063-DEE3-40BF-B066-5FDB877DA500}" type="slidenum">
              <a:rPr lang="en-US"/>
              <a:pPr/>
              <a:t>‹#›</a:t>
            </a:fld>
            <a:endParaRPr lang="en-US"/>
          </a:p>
        </p:txBody>
      </p:sp>
    </p:spTree>
    <p:extLst>
      <p:ext uri="{BB962C8B-B14F-4D97-AF65-F5344CB8AC3E}">
        <p14:creationId xmlns:p14="http://schemas.microsoft.com/office/powerpoint/2010/main" xmlns="" val="3902508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5CC47D1-578B-4F9B-B2E3-0CB93899C2E0}" type="slidenum">
              <a:rPr lang="en-US"/>
              <a:pPr/>
              <a:t>‹#›</a:t>
            </a:fld>
            <a:endParaRPr lang="en-US"/>
          </a:p>
        </p:txBody>
      </p:sp>
    </p:spTree>
    <p:extLst>
      <p:ext uri="{BB962C8B-B14F-4D97-AF65-F5344CB8AC3E}">
        <p14:creationId xmlns:p14="http://schemas.microsoft.com/office/powerpoint/2010/main" xmlns="" val="564338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4138"/>
            <a:ext cx="2228850" cy="61642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 y="84138"/>
            <a:ext cx="6534150" cy="61642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C53B2C18-240C-4E33-917F-D4CE70203DDC}" type="slidenum">
              <a:rPr lang="en-US"/>
              <a:pPr/>
              <a:t>‹#›</a:t>
            </a:fld>
            <a:endParaRPr lang="en-US"/>
          </a:p>
        </p:txBody>
      </p:sp>
    </p:spTree>
    <p:extLst>
      <p:ext uri="{BB962C8B-B14F-4D97-AF65-F5344CB8AC3E}">
        <p14:creationId xmlns:p14="http://schemas.microsoft.com/office/powerpoint/2010/main" xmlns="" val="2149039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8" name="Picture 24" descr="Segal Foote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7732713" y="6548438"/>
            <a:ext cx="938212" cy="233362"/>
          </a:xfrm>
          <a:prstGeom prst="rect">
            <a:avLst/>
          </a:prstGeom>
          <a:noFill/>
          <a:extLst>
            <a:ext uri="{909E8E84-426E-40DD-AFC4-6F175D3DCCD1}">
              <a14:hiddenFill xmlns:a14="http://schemas.microsoft.com/office/drawing/2010/main" xmlns="">
                <a:solidFill>
                  <a:srgbClr val="FFFFFF"/>
                </a:solidFill>
              </a14:hiddenFill>
            </a:ext>
          </a:extLst>
        </p:spPr>
      </p:pic>
      <p:sp>
        <p:nvSpPr>
          <p:cNvPr id="1027" name="Rectangle 3"/>
          <p:cNvSpPr>
            <a:spLocks noGrp="1" noChangeArrowheads="1"/>
          </p:cNvSpPr>
          <p:nvPr>
            <p:ph type="body" idx="1"/>
          </p:nvPr>
        </p:nvSpPr>
        <p:spPr bwMode="auto">
          <a:xfrm>
            <a:off x="76200" y="1295400"/>
            <a:ext cx="8915400" cy="495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8229600" y="6559550"/>
            <a:ext cx="8540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lnSpc>
                <a:spcPct val="100000"/>
              </a:lnSpc>
              <a:spcBef>
                <a:spcPct val="0"/>
              </a:spcBef>
              <a:defRPr sz="1200"/>
            </a:lvl1pPr>
          </a:lstStyle>
          <a:p>
            <a:fld id="{D2E9D8D3-E35D-417F-B6AB-879D5A9CAAAC}" type="slidenum">
              <a:rPr lang="en-US"/>
              <a:pPr/>
              <a:t>‹#›</a:t>
            </a:fld>
            <a:endParaRPr lang="en-US"/>
          </a:p>
        </p:txBody>
      </p:sp>
      <p:sp>
        <p:nvSpPr>
          <p:cNvPr id="1041" name="Freeform 17"/>
          <p:cNvSpPr>
            <a:spLocks/>
          </p:cNvSpPr>
          <p:nvPr/>
        </p:nvSpPr>
        <p:spPr bwMode="auto">
          <a:xfrm>
            <a:off x="150813" y="76200"/>
            <a:ext cx="8851900" cy="779463"/>
          </a:xfrm>
          <a:custGeom>
            <a:avLst/>
            <a:gdLst>
              <a:gd name="T0" fmla="*/ 0 w 5574"/>
              <a:gd name="T1" fmla="*/ 0 h 491"/>
              <a:gd name="T2" fmla="*/ 0 w 5574"/>
              <a:gd name="T3" fmla="*/ 491 h 491"/>
              <a:gd name="T4" fmla="*/ 5574 w 5574"/>
              <a:gd name="T5" fmla="*/ 486 h 491"/>
              <a:gd name="T6" fmla="*/ 5574 w 5574"/>
              <a:gd name="T7" fmla="*/ 210 h 491"/>
              <a:gd name="T8" fmla="*/ 5450 w 5574"/>
              <a:gd name="T9" fmla="*/ 2 h 491"/>
              <a:gd name="T10" fmla="*/ 0 w 5574"/>
              <a:gd name="T11" fmla="*/ 0 h 491"/>
            </a:gdLst>
            <a:ahLst/>
            <a:cxnLst>
              <a:cxn ang="0">
                <a:pos x="T0" y="T1"/>
              </a:cxn>
              <a:cxn ang="0">
                <a:pos x="T2" y="T3"/>
              </a:cxn>
              <a:cxn ang="0">
                <a:pos x="T4" y="T5"/>
              </a:cxn>
              <a:cxn ang="0">
                <a:pos x="T6" y="T7"/>
              </a:cxn>
              <a:cxn ang="0">
                <a:pos x="T8" y="T9"/>
              </a:cxn>
              <a:cxn ang="0">
                <a:pos x="T10" y="T11"/>
              </a:cxn>
            </a:cxnLst>
            <a:rect l="0" t="0" r="r" b="b"/>
            <a:pathLst>
              <a:path w="5574" h="491">
                <a:moveTo>
                  <a:pt x="0" y="0"/>
                </a:moveTo>
                <a:lnTo>
                  <a:pt x="0" y="491"/>
                </a:lnTo>
                <a:lnTo>
                  <a:pt x="5574" y="486"/>
                </a:lnTo>
                <a:lnTo>
                  <a:pt x="5574" y="210"/>
                </a:lnTo>
                <a:lnTo>
                  <a:pt x="5450" y="2"/>
                </a:lnTo>
                <a:lnTo>
                  <a:pt x="0" y="0"/>
                </a:lnTo>
                <a:close/>
              </a:path>
            </a:pathLst>
          </a:custGeom>
          <a:solidFill>
            <a:srgbClr val="D4D2CE"/>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42" name="Rectangle 18"/>
          <p:cNvSpPr>
            <a:spLocks noChangeArrowheads="1"/>
          </p:cNvSpPr>
          <p:nvPr/>
        </p:nvSpPr>
        <p:spPr bwMode="auto">
          <a:xfrm>
            <a:off x="149225" y="838200"/>
            <a:ext cx="8853488" cy="152400"/>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6" name="Rectangle 2"/>
          <p:cNvSpPr>
            <a:spLocks noGrp="1" noChangeArrowheads="1"/>
          </p:cNvSpPr>
          <p:nvPr>
            <p:ph type="title"/>
          </p:nvPr>
        </p:nvSpPr>
        <p:spPr bwMode="auto">
          <a:xfrm>
            <a:off x="280988" y="84138"/>
            <a:ext cx="86868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lnSpc>
          <a:spcPct val="90000"/>
        </a:lnSpc>
        <a:spcBef>
          <a:spcPct val="0"/>
        </a:spcBef>
        <a:spcAft>
          <a:spcPct val="0"/>
        </a:spcAft>
        <a:defRPr sz="2200" b="1">
          <a:solidFill>
            <a:schemeClr val="tx2"/>
          </a:solidFill>
          <a:latin typeface="+mj-lt"/>
          <a:ea typeface="+mj-ea"/>
          <a:cs typeface="+mj-cs"/>
        </a:defRPr>
      </a:lvl1pPr>
      <a:lvl2pPr algn="l" rtl="0" fontAlgn="base">
        <a:lnSpc>
          <a:spcPct val="90000"/>
        </a:lnSpc>
        <a:spcBef>
          <a:spcPct val="0"/>
        </a:spcBef>
        <a:spcAft>
          <a:spcPct val="0"/>
        </a:spcAft>
        <a:defRPr sz="2200" b="1">
          <a:solidFill>
            <a:schemeClr val="tx2"/>
          </a:solidFill>
          <a:latin typeface="Arial" pitchFamily="34" charset="0"/>
        </a:defRPr>
      </a:lvl2pPr>
      <a:lvl3pPr algn="l" rtl="0" fontAlgn="base">
        <a:lnSpc>
          <a:spcPct val="90000"/>
        </a:lnSpc>
        <a:spcBef>
          <a:spcPct val="0"/>
        </a:spcBef>
        <a:spcAft>
          <a:spcPct val="0"/>
        </a:spcAft>
        <a:defRPr sz="2200" b="1">
          <a:solidFill>
            <a:schemeClr val="tx2"/>
          </a:solidFill>
          <a:latin typeface="Arial" pitchFamily="34" charset="0"/>
        </a:defRPr>
      </a:lvl3pPr>
      <a:lvl4pPr algn="l" rtl="0" fontAlgn="base">
        <a:lnSpc>
          <a:spcPct val="90000"/>
        </a:lnSpc>
        <a:spcBef>
          <a:spcPct val="0"/>
        </a:spcBef>
        <a:spcAft>
          <a:spcPct val="0"/>
        </a:spcAft>
        <a:defRPr sz="2200" b="1">
          <a:solidFill>
            <a:schemeClr val="tx2"/>
          </a:solidFill>
          <a:latin typeface="Arial" pitchFamily="34" charset="0"/>
        </a:defRPr>
      </a:lvl4pPr>
      <a:lvl5pPr algn="l" rtl="0" fontAlgn="base">
        <a:lnSpc>
          <a:spcPct val="90000"/>
        </a:lnSpc>
        <a:spcBef>
          <a:spcPct val="0"/>
        </a:spcBef>
        <a:spcAft>
          <a:spcPct val="0"/>
        </a:spcAft>
        <a:defRPr sz="2200" b="1">
          <a:solidFill>
            <a:schemeClr val="tx2"/>
          </a:solidFill>
          <a:latin typeface="Arial" pitchFamily="34" charset="0"/>
        </a:defRPr>
      </a:lvl5pPr>
      <a:lvl6pPr marL="457200" algn="l" rtl="0" fontAlgn="base">
        <a:lnSpc>
          <a:spcPct val="90000"/>
        </a:lnSpc>
        <a:spcBef>
          <a:spcPct val="0"/>
        </a:spcBef>
        <a:spcAft>
          <a:spcPct val="0"/>
        </a:spcAft>
        <a:defRPr sz="2200" b="1">
          <a:solidFill>
            <a:schemeClr val="tx2"/>
          </a:solidFill>
          <a:latin typeface="Arial" pitchFamily="34" charset="0"/>
        </a:defRPr>
      </a:lvl6pPr>
      <a:lvl7pPr marL="914400" algn="l" rtl="0" fontAlgn="base">
        <a:lnSpc>
          <a:spcPct val="90000"/>
        </a:lnSpc>
        <a:spcBef>
          <a:spcPct val="0"/>
        </a:spcBef>
        <a:spcAft>
          <a:spcPct val="0"/>
        </a:spcAft>
        <a:defRPr sz="2200" b="1">
          <a:solidFill>
            <a:schemeClr val="tx2"/>
          </a:solidFill>
          <a:latin typeface="Arial" pitchFamily="34" charset="0"/>
        </a:defRPr>
      </a:lvl7pPr>
      <a:lvl8pPr marL="1371600" algn="l" rtl="0" fontAlgn="base">
        <a:lnSpc>
          <a:spcPct val="90000"/>
        </a:lnSpc>
        <a:spcBef>
          <a:spcPct val="0"/>
        </a:spcBef>
        <a:spcAft>
          <a:spcPct val="0"/>
        </a:spcAft>
        <a:defRPr sz="2200" b="1">
          <a:solidFill>
            <a:schemeClr val="tx2"/>
          </a:solidFill>
          <a:latin typeface="Arial" pitchFamily="34" charset="0"/>
        </a:defRPr>
      </a:lvl8pPr>
      <a:lvl9pPr marL="1828800" algn="l" rtl="0" fontAlgn="base">
        <a:lnSpc>
          <a:spcPct val="90000"/>
        </a:lnSpc>
        <a:spcBef>
          <a:spcPct val="0"/>
        </a:spcBef>
        <a:spcAft>
          <a:spcPct val="0"/>
        </a:spcAft>
        <a:defRPr sz="2200" b="1">
          <a:solidFill>
            <a:schemeClr val="tx2"/>
          </a:solidFill>
          <a:latin typeface="Arial" pitchFamily="34" charset="0"/>
        </a:defRPr>
      </a:lvl9pPr>
    </p:titleStyle>
    <p:bodyStyle>
      <a:lvl1pPr marL="209550" indent="-209550" algn="l" rtl="0" eaLnBrk="0" fontAlgn="base" hangingPunct="0">
        <a:lnSpc>
          <a:spcPct val="90000"/>
        </a:lnSpc>
        <a:spcBef>
          <a:spcPct val="65000"/>
        </a:spcBef>
        <a:spcAft>
          <a:spcPct val="0"/>
        </a:spcAft>
        <a:buClr>
          <a:schemeClr val="folHlink"/>
        </a:buClr>
        <a:buFont typeface="Wingdings" pitchFamily="34" charset="2"/>
        <a:buChar char="Ø"/>
        <a:defRPr sz="1600">
          <a:solidFill>
            <a:schemeClr val="tx1"/>
          </a:solidFill>
          <a:latin typeface="+mn-lt"/>
          <a:ea typeface="+mn-ea"/>
          <a:cs typeface="+mn-cs"/>
        </a:defRPr>
      </a:lvl1pPr>
      <a:lvl2pPr marL="395288" indent="-184150" algn="l" rtl="0" eaLnBrk="0" fontAlgn="base" hangingPunct="0">
        <a:lnSpc>
          <a:spcPct val="90000"/>
        </a:lnSpc>
        <a:spcBef>
          <a:spcPct val="30000"/>
        </a:spcBef>
        <a:spcAft>
          <a:spcPct val="0"/>
        </a:spcAft>
        <a:buClr>
          <a:schemeClr val="folHlink"/>
        </a:buClr>
        <a:buFont typeface="Symbol" pitchFamily="18" charset="2"/>
        <a:buChar char="·"/>
        <a:defRPr sz="1600">
          <a:solidFill>
            <a:schemeClr val="tx1"/>
          </a:solidFill>
          <a:latin typeface="+mn-lt"/>
        </a:defRPr>
      </a:lvl2pPr>
      <a:lvl3pPr marL="593725" indent="-1968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3pPr>
      <a:lvl4pPr marL="792163" indent="-1968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4pPr>
      <a:lvl5pPr marL="977900" indent="-1841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5pPr>
      <a:lvl6pPr marL="1435100" indent="-1841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6pPr>
      <a:lvl7pPr marL="1892300" indent="-1841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7pPr>
      <a:lvl8pPr marL="2349500" indent="-1841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8pPr>
      <a:lvl9pPr marL="2806700" indent="-184150" algn="l" rtl="0" eaLnBrk="0" fontAlgn="base" hangingPunct="0">
        <a:lnSpc>
          <a:spcPct val="90000"/>
        </a:lnSpc>
        <a:spcBef>
          <a:spcPct val="15000"/>
        </a:spcBef>
        <a:spcAft>
          <a:spcPct val="0"/>
        </a:spcAft>
        <a:buClr>
          <a:schemeClr val="folHlink"/>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4850" name="Picture 2" descr="Segal Cover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8750" y="5791200"/>
            <a:ext cx="8832850" cy="914400"/>
          </a:xfrm>
          <a:prstGeom prst="rect">
            <a:avLst/>
          </a:prstGeom>
          <a:noFill/>
          <a:extLst>
            <a:ext uri="{909E8E84-426E-40DD-AFC4-6F175D3DCCD1}">
              <a14:hiddenFill xmlns:a14="http://schemas.microsoft.com/office/drawing/2010/main" xmlns="">
                <a:solidFill>
                  <a:srgbClr val="FFFFFF"/>
                </a:solidFill>
              </a14:hiddenFill>
            </a:ext>
          </a:extLst>
        </p:spPr>
      </p:pic>
      <p:sp>
        <p:nvSpPr>
          <p:cNvPr id="334851" name="Freeform 3"/>
          <p:cNvSpPr>
            <a:spLocks/>
          </p:cNvSpPr>
          <p:nvPr/>
        </p:nvSpPr>
        <p:spPr bwMode="auto">
          <a:xfrm>
            <a:off x="150813" y="150813"/>
            <a:ext cx="8842375" cy="4195762"/>
          </a:xfrm>
          <a:custGeom>
            <a:avLst/>
            <a:gdLst>
              <a:gd name="T0" fmla="*/ 0 w 5570"/>
              <a:gd name="T1" fmla="*/ 0 h 2643"/>
              <a:gd name="T2" fmla="*/ 0 w 5570"/>
              <a:gd name="T3" fmla="*/ 2643 h 2643"/>
              <a:gd name="T4" fmla="*/ 5570 w 5570"/>
              <a:gd name="T5" fmla="*/ 2643 h 2643"/>
              <a:gd name="T6" fmla="*/ 5569 w 5570"/>
              <a:gd name="T7" fmla="*/ 331 h 2643"/>
              <a:gd name="T8" fmla="*/ 5377 w 5570"/>
              <a:gd name="T9" fmla="*/ 1 h 2643"/>
              <a:gd name="T10" fmla="*/ 0 w 5570"/>
              <a:gd name="T11" fmla="*/ 0 h 2643"/>
            </a:gdLst>
            <a:ahLst/>
            <a:cxnLst>
              <a:cxn ang="0">
                <a:pos x="T0" y="T1"/>
              </a:cxn>
              <a:cxn ang="0">
                <a:pos x="T2" y="T3"/>
              </a:cxn>
              <a:cxn ang="0">
                <a:pos x="T4" y="T5"/>
              </a:cxn>
              <a:cxn ang="0">
                <a:pos x="T6" y="T7"/>
              </a:cxn>
              <a:cxn ang="0">
                <a:pos x="T8" y="T9"/>
              </a:cxn>
              <a:cxn ang="0">
                <a:pos x="T10" y="T11"/>
              </a:cxn>
            </a:cxnLst>
            <a:rect l="0" t="0" r="r" b="b"/>
            <a:pathLst>
              <a:path w="5570" h="2643">
                <a:moveTo>
                  <a:pt x="0" y="0"/>
                </a:moveTo>
                <a:lnTo>
                  <a:pt x="0" y="2643"/>
                </a:lnTo>
                <a:lnTo>
                  <a:pt x="5570" y="2643"/>
                </a:lnTo>
                <a:lnTo>
                  <a:pt x="5569" y="331"/>
                </a:lnTo>
                <a:lnTo>
                  <a:pt x="5377" y="1"/>
                </a:lnTo>
                <a:lnTo>
                  <a:pt x="0" y="0"/>
                </a:lnTo>
                <a:close/>
              </a:path>
            </a:pathLst>
          </a:custGeom>
          <a:solidFill>
            <a:schemeClr val="bg1"/>
          </a:solidFill>
          <a:ln w="9525" cap="flat" cmpd="sng">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4852" name="Rectangle 4"/>
          <p:cNvSpPr>
            <a:spLocks noGrp="1" noChangeArrowheads="1"/>
          </p:cNvSpPr>
          <p:nvPr>
            <p:ph type="ctrTitle" idx="4294967295"/>
          </p:nvPr>
        </p:nvSpPr>
        <p:spPr>
          <a:xfrm>
            <a:off x="609600" y="1447800"/>
            <a:ext cx="8153400" cy="1143000"/>
          </a:xfrm>
        </p:spPr>
        <p:txBody>
          <a:bodyPr/>
          <a:lstStyle/>
          <a:p>
            <a:r>
              <a:rPr lang="en-US" sz="2400" dirty="0" err="1"/>
              <a:t>UFCW</a:t>
            </a:r>
            <a:r>
              <a:rPr lang="en-US" sz="2400" dirty="0"/>
              <a:t> Local 1500 Welfare Fund </a:t>
            </a:r>
            <a:r>
              <a:rPr lang="en-US" sz="2800" dirty="0"/>
              <a:t/>
            </a:r>
            <a:br>
              <a:rPr lang="en-US" sz="2800" dirty="0"/>
            </a:br>
            <a:r>
              <a:rPr lang="en-US" sz="2800" dirty="0"/>
              <a:t/>
            </a:r>
            <a:br>
              <a:rPr lang="en-US" sz="2800" dirty="0"/>
            </a:br>
            <a:r>
              <a:rPr lang="en-US" sz="2800" dirty="0"/>
              <a:t>PHARMACY BENEFITS MANAGEMENT SERVICES </a:t>
            </a:r>
            <a:r>
              <a:rPr lang="en-US" sz="2800" dirty="0" smtClean="0"/>
              <a:t>– Bid Analysis</a:t>
            </a:r>
            <a:endParaRPr lang="en-US" sz="2800" dirty="0"/>
          </a:p>
        </p:txBody>
      </p:sp>
      <p:sp>
        <p:nvSpPr>
          <p:cNvPr id="334853" name="Rectangle 5"/>
          <p:cNvSpPr>
            <a:spLocks noGrp="1" noChangeArrowheads="1"/>
          </p:cNvSpPr>
          <p:nvPr>
            <p:ph type="subTitle" idx="4294967295"/>
          </p:nvPr>
        </p:nvSpPr>
        <p:spPr>
          <a:xfrm>
            <a:off x="609600" y="2787650"/>
            <a:ext cx="8077200" cy="1022350"/>
          </a:xfrm>
        </p:spPr>
        <p:txBody>
          <a:bodyPr/>
          <a:lstStyle/>
          <a:p>
            <a:pPr marL="0" indent="0">
              <a:buFont typeface="Wingdings" pitchFamily="34" charset="2"/>
              <a:buNone/>
            </a:pPr>
            <a:r>
              <a:rPr lang="en-US" sz="2200" b="1" dirty="0" smtClean="0"/>
              <a:t>May 30, 2012</a:t>
            </a:r>
            <a:endParaRPr lang="en-US" sz="2200" b="1" dirty="0"/>
          </a:p>
        </p:txBody>
      </p:sp>
      <p:sp>
        <p:nvSpPr>
          <p:cNvPr id="334859" name="Text Box 11"/>
          <p:cNvSpPr txBox="1">
            <a:spLocks noChangeArrowheads="1"/>
          </p:cNvSpPr>
          <p:nvPr/>
        </p:nvSpPr>
        <p:spPr bwMode="auto">
          <a:xfrm>
            <a:off x="588963" y="4140200"/>
            <a:ext cx="4471987" cy="201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800" dirty="0">
                <a:solidFill>
                  <a:srgbClr val="616365"/>
                </a:solidFill>
              </a:rPr>
              <a:t>Copyright ©</a:t>
            </a:r>
            <a:r>
              <a:rPr lang="en-US" sz="800" dirty="0" smtClean="0">
                <a:solidFill>
                  <a:srgbClr val="616365"/>
                </a:solidFill>
              </a:rPr>
              <a:t>2012 </a:t>
            </a:r>
            <a:r>
              <a:rPr lang="en-US" sz="800" dirty="0">
                <a:solidFill>
                  <a:srgbClr val="616365"/>
                </a:solidFill>
              </a:rPr>
              <a:t>by The Segal Group, Inc., parent of The Segal Company. All rights reserved. </a:t>
            </a:r>
          </a:p>
        </p:txBody>
      </p:sp>
      <p:pic>
        <p:nvPicPr>
          <p:cNvPr id="334861" name="Picture 13" descr="prescription pharmacy cove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4495800"/>
            <a:ext cx="8961438" cy="124301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C4FB98A-F395-48E1-AD70-E53552C1F176}" type="slidenum">
              <a:rPr lang="en-US"/>
              <a:pPr/>
              <a:t>1</a:t>
            </a:fld>
            <a:endParaRPr lang="en-US"/>
          </a:p>
        </p:txBody>
      </p:sp>
      <p:sp>
        <p:nvSpPr>
          <p:cNvPr id="237570" name="Rectangle 2"/>
          <p:cNvSpPr>
            <a:spLocks noGrp="1" noChangeArrowheads="1"/>
          </p:cNvSpPr>
          <p:nvPr>
            <p:ph type="title"/>
          </p:nvPr>
        </p:nvSpPr>
        <p:spPr/>
        <p:txBody>
          <a:bodyPr/>
          <a:lstStyle/>
          <a:p>
            <a:r>
              <a:rPr lang="en-US" dirty="0" smtClean="0"/>
              <a:t/>
            </a:r>
            <a:br>
              <a:rPr lang="en-US" dirty="0" smtClean="0"/>
            </a:br>
            <a:r>
              <a:rPr lang="en-US" dirty="0" smtClean="0"/>
              <a:t>Process Overview </a:t>
            </a:r>
            <a:endParaRPr lang="en-US" dirty="0"/>
          </a:p>
        </p:txBody>
      </p:sp>
      <p:sp>
        <p:nvSpPr>
          <p:cNvPr id="237571" name="Rectangle 3"/>
          <p:cNvSpPr>
            <a:spLocks noGrp="1" noChangeArrowheads="1"/>
          </p:cNvSpPr>
          <p:nvPr>
            <p:ph type="body" idx="1"/>
          </p:nvPr>
        </p:nvSpPr>
        <p:spPr>
          <a:xfrm>
            <a:off x="76200" y="1219200"/>
            <a:ext cx="8839200" cy="5181600"/>
          </a:xfrm>
        </p:spPr>
        <p:txBody>
          <a:bodyPr/>
          <a:lstStyle/>
          <a:p>
            <a:r>
              <a:rPr lang="en-US" dirty="0" err="1"/>
              <a:t>UFCW</a:t>
            </a:r>
            <a:r>
              <a:rPr lang="en-US" dirty="0"/>
              <a:t> Local 1500 Welfare </a:t>
            </a:r>
            <a:r>
              <a:rPr lang="en-US" dirty="0" smtClean="0"/>
              <a:t>Fund (the “Fund”) </a:t>
            </a:r>
            <a:r>
              <a:rPr lang="en-US" dirty="0"/>
              <a:t>solicited proposals from Prescription Benefit Managers (PBM) to provide prescription drug benefits for the </a:t>
            </a:r>
            <a:r>
              <a:rPr lang="en-US" dirty="0" smtClean="0"/>
              <a:t>plan members and their dependents </a:t>
            </a:r>
          </a:p>
          <a:p>
            <a:r>
              <a:rPr lang="en-US" dirty="0" smtClean="0"/>
              <a:t>The Fund’s objective is to secure market competitive financial terms, </a:t>
            </a:r>
            <a:r>
              <a:rPr lang="en-US" dirty="0"/>
              <a:t>while maintaining a high quality level of benefits and service for </a:t>
            </a:r>
            <a:r>
              <a:rPr lang="en-US" dirty="0" smtClean="0"/>
              <a:t>members and dependents</a:t>
            </a:r>
            <a:endParaRPr lang="en-US" dirty="0"/>
          </a:p>
          <a:p>
            <a:r>
              <a:rPr lang="en-US" dirty="0" smtClean="0">
                <a:solidFill>
                  <a:schemeClr val="tx1"/>
                </a:solidFill>
                <a:latin typeface="+mn-lt"/>
                <a:ea typeface="+mn-ea"/>
                <a:cs typeface="+mn-cs"/>
              </a:rPr>
              <a:t>The </a:t>
            </a:r>
            <a:r>
              <a:rPr lang="en-US" dirty="0">
                <a:solidFill>
                  <a:schemeClr val="tx1"/>
                </a:solidFill>
                <a:latin typeface="+mn-lt"/>
                <a:ea typeface="+mn-ea"/>
                <a:cs typeface="+mn-cs"/>
              </a:rPr>
              <a:t>plan is currently administered by </a:t>
            </a:r>
            <a:r>
              <a:rPr lang="en-US" i="1" dirty="0" err="1" smtClean="0">
                <a:solidFill>
                  <a:schemeClr val="tx1"/>
                </a:solidFill>
                <a:latin typeface="+mn-lt"/>
                <a:ea typeface="+mn-ea"/>
                <a:cs typeface="+mn-cs"/>
              </a:rPr>
              <a:t>informedRx</a:t>
            </a:r>
            <a:r>
              <a:rPr lang="en-US" dirty="0" smtClean="0">
                <a:solidFill>
                  <a:schemeClr val="tx1"/>
                </a:solidFill>
                <a:latin typeface="+mn-lt"/>
                <a:ea typeface="+mn-ea"/>
                <a:cs typeface="+mn-cs"/>
              </a:rPr>
              <a:t> </a:t>
            </a:r>
            <a:r>
              <a:rPr lang="en-US" dirty="0">
                <a:solidFill>
                  <a:schemeClr val="tx1"/>
                </a:solidFill>
                <a:latin typeface="+mn-lt"/>
                <a:ea typeface="+mn-ea"/>
                <a:cs typeface="+mn-cs"/>
              </a:rPr>
              <a:t>for all </a:t>
            </a:r>
            <a:r>
              <a:rPr lang="en-US" dirty="0" smtClean="0">
                <a:solidFill>
                  <a:schemeClr val="tx1"/>
                </a:solidFill>
                <a:latin typeface="+mn-lt"/>
                <a:ea typeface="+mn-ea"/>
                <a:cs typeface="+mn-cs"/>
              </a:rPr>
              <a:t>retail and mail </a:t>
            </a:r>
            <a:r>
              <a:rPr lang="en-US" dirty="0">
                <a:solidFill>
                  <a:schemeClr val="tx1"/>
                </a:solidFill>
                <a:latin typeface="+mn-lt"/>
                <a:ea typeface="+mn-ea"/>
                <a:cs typeface="+mn-cs"/>
              </a:rPr>
              <a:t>order </a:t>
            </a:r>
            <a:r>
              <a:rPr lang="en-US" dirty="0" smtClean="0">
                <a:solidFill>
                  <a:schemeClr val="tx1"/>
                </a:solidFill>
                <a:latin typeface="+mn-lt"/>
                <a:ea typeface="+mn-ea"/>
                <a:cs typeface="+mn-cs"/>
              </a:rPr>
              <a:t>prescriptions. The </a:t>
            </a:r>
            <a:r>
              <a:rPr lang="en-US" dirty="0" smtClean="0"/>
              <a:t>benefits are administered on a self-insured basis and the contract is effective through 11/31/12</a:t>
            </a:r>
            <a:endParaRPr lang="en-US" dirty="0"/>
          </a:p>
          <a:p>
            <a:r>
              <a:rPr lang="en-US" dirty="0"/>
              <a:t>Proposals were requested for the current plan </a:t>
            </a:r>
            <a:r>
              <a:rPr lang="en-US" dirty="0" smtClean="0"/>
              <a:t>designs for both full time members, their dependents and part-time members </a:t>
            </a:r>
          </a:p>
          <a:p>
            <a:r>
              <a:rPr lang="en-US" dirty="0" err="1" smtClean="0"/>
              <a:t>PBMs</a:t>
            </a:r>
            <a:r>
              <a:rPr lang="en-US" dirty="0" smtClean="0"/>
              <a:t> </a:t>
            </a:r>
            <a:r>
              <a:rPr lang="en-US" dirty="0"/>
              <a:t>were requested to provide proposals on </a:t>
            </a:r>
            <a:r>
              <a:rPr lang="en-US" dirty="0" smtClean="0"/>
              <a:t>the current “</a:t>
            </a:r>
            <a:r>
              <a:rPr lang="en-US" dirty="0"/>
              <a:t>pass-through” (or “transparent”) pricing </a:t>
            </a:r>
            <a:r>
              <a:rPr lang="en-US" dirty="0" smtClean="0"/>
              <a:t>basis</a:t>
            </a:r>
            <a:endParaRPr lang="en-US" dirty="0"/>
          </a:p>
          <a:p>
            <a:pPr lvl="1"/>
            <a:r>
              <a:rPr lang="en-US" dirty="0" smtClean="0"/>
              <a:t>All </a:t>
            </a:r>
            <a:r>
              <a:rPr lang="en-US" dirty="0" err="1" smtClean="0"/>
              <a:t>PBMs</a:t>
            </a:r>
            <a:r>
              <a:rPr lang="en-US" dirty="0" smtClean="0"/>
              <a:t> provided “pass-through” proposals</a:t>
            </a:r>
            <a:endParaRPr lang="en-US" dirty="0"/>
          </a:p>
          <a:p>
            <a:pPr lvl="1"/>
            <a:r>
              <a:rPr lang="en-US" dirty="0" smtClean="0"/>
              <a:t>All </a:t>
            </a:r>
            <a:r>
              <a:rPr lang="en-US" dirty="0" err="1" smtClean="0"/>
              <a:t>PBMs</a:t>
            </a:r>
            <a:r>
              <a:rPr lang="en-US" dirty="0" smtClean="0"/>
              <a:t> were requested to match current network and plan design and medical management rules</a:t>
            </a:r>
          </a:p>
          <a:p>
            <a:pPr marL="211138" lvl="1" indent="0">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8C21949-D404-45E0-A305-E0143B9AC59C}" type="slidenum">
              <a:rPr lang="en-US"/>
              <a:pPr/>
              <a:t>2</a:t>
            </a:fld>
            <a:endParaRPr lang="en-US"/>
          </a:p>
        </p:txBody>
      </p:sp>
      <p:sp>
        <p:nvSpPr>
          <p:cNvPr id="238594" name="Rectangle 2"/>
          <p:cNvSpPr>
            <a:spLocks noGrp="1" noChangeArrowheads="1"/>
          </p:cNvSpPr>
          <p:nvPr>
            <p:ph type="title"/>
          </p:nvPr>
        </p:nvSpPr>
        <p:spPr/>
        <p:txBody>
          <a:bodyPr/>
          <a:lstStyle/>
          <a:p>
            <a:r>
              <a:rPr lang="en-US" dirty="0" smtClean="0"/>
              <a:t>Process Overview</a:t>
            </a:r>
            <a:endParaRPr lang="en-US" dirty="0"/>
          </a:p>
        </p:txBody>
      </p:sp>
      <p:sp>
        <p:nvSpPr>
          <p:cNvPr id="238595" name="Rectangle 3"/>
          <p:cNvSpPr>
            <a:spLocks noGrp="1" noChangeArrowheads="1"/>
          </p:cNvSpPr>
          <p:nvPr>
            <p:ph type="body" idx="1"/>
          </p:nvPr>
        </p:nvSpPr>
        <p:spPr>
          <a:xfrm>
            <a:off x="76200" y="1143000"/>
            <a:ext cx="8915400" cy="5486400"/>
          </a:xfrm>
        </p:spPr>
        <p:txBody>
          <a:bodyPr/>
          <a:lstStyle/>
          <a:p>
            <a:r>
              <a:rPr lang="en-US" dirty="0" smtClean="0"/>
              <a:t>Proposals </a:t>
            </a:r>
            <a:r>
              <a:rPr lang="en-US" dirty="0"/>
              <a:t>were submitted from the following </a:t>
            </a:r>
            <a:r>
              <a:rPr lang="en-US" dirty="0" smtClean="0"/>
              <a:t>three </a:t>
            </a:r>
            <a:r>
              <a:rPr lang="en-US" dirty="0" err="1"/>
              <a:t>PBMs</a:t>
            </a:r>
            <a:r>
              <a:rPr lang="en-US" dirty="0"/>
              <a:t>:</a:t>
            </a:r>
          </a:p>
          <a:p>
            <a:pPr lvl="1">
              <a:buNone/>
            </a:pPr>
            <a:r>
              <a:rPr lang="en-US" b="1" dirty="0" smtClean="0">
                <a:solidFill>
                  <a:schemeClr val="folHlink"/>
                </a:solidFill>
              </a:rPr>
              <a:t>1.</a:t>
            </a:r>
            <a:r>
              <a:rPr lang="en-US" dirty="0" smtClean="0"/>
              <a:t>	</a:t>
            </a:r>
            <a:r>
              <a:rPr lang="en-US" dirty="0"/>
              <a:t> Express Scripts Holding Company </a:t>
            </a:r>
            <a:r>
              <a:rPr lang="en-US" dirty="0" smtClean="0"/>
              <a:t>(Express Scripts)</a:t>
            </a:r>
            <a:endParaRPr lang="en-US" dirty="0"/>
          </a:p>
          <a:p>
            <a:pPr lvl="1">
              <a:buNone/>
            </a:pPr>
            <a:r>
              <a:rPr lang="en-US" b="1" dirty="0" smtClean="0">
                <a:solidFill>
                  <a:schemeClr val="folHlink"/>
                </a:solidFill>
              </a:rPr>
              <a:t>2. </a:t>
            </a:r>
            <a:r>
              <a:rPr lang="en-US" i="1" dirty="0" smtClean="0"/>
              <a:t>informedRx</a:t>
            </a:r>
            <a:r>
              <a:rPr lang="en-US" dirty="0" smtClean="0"/>
              <a:t> – an </a:t>
            </a:r>
            <a:r>
              <a:rPr lang="en-US" dirty="0" err="1" smtClean="0"/>
              <a:t>SXC</a:t>
            </a:r>
            <a:r>
              <a:rPr lang="en-US" dirty="0" smtClean="0"/>
              <a:t> affiliate </a:t>
            </a:r>
            <a:r>
              <a:rPr lang="en-US" i="1" dirty="0" smtClean="0"/>
              <a:t>(Incumbent)</a:t>
            </a:r>
          </a:p>
          <a:p>
            <a:pPr lvl="1">
              <a:buNone/>
            </a:pPr>
            <a:r>
              <a:rPr lang="en-US" b="1" dirty="0" smtClean="0">
                <a:solidFill>
                  <a:schemeClr val="folHlink"/>
                </a:solidFill>
              </a:rPr>
              <a:t>3. </a:t>
            </a:r>
            <a:r>
              <a:rPr lang="en-US" dirty="0" err="1" smtClean="0"/>
              <a:t>OptumRx</a:t>
            </a:r>
            <a:r>
              <a:rPr lang="en-US" dirty="0" smtClean="0"/>
              <a:t> </a:t>
            </a:r>
            <a:r>
              <a:rPr lang="en-US" dirty="0"/>
              <a:t>– a subsidiary of United Health </a:t>
            </a:r>
            <a:r>
              <a:rPr lang="en-US" dirty="0" smtClean="0"/>
              <a:t>Group</a:t>
            </a:r>
            <a:endParaRPr lang="en-US" dirty="0" smtClean="0">
              <a:solidFill>
                <a:srgbClr val="FF0000"/>
              </a:solidFill>
            </a:endParaRPr>
          </a:p>
          <a:p>
            <a:r>
              <a:rPr lang="en-US" dirty="0" smtClean="0"/>
              <a:t>PBM proposals were </a:t>
            </a:r>
            <a:r>
              <a:rPr lang="en-US" dirty="0"/>
              <a:t>evaluated </a:t>
            </a:r>
            <a:r>
              <a:rPr lang="en-US" dirty="0" smtClean="0"/>
              <a:t>on </a:t>
            </a:r>
            <a:r>
              <a:rPr lang="en-US" dirty="0"/>
              <a:t>the following major selection criteria:</a:t>
            </a:r>
          </a:p>
          <a:p>
            <a:pPr marL="528638" lvl="1" indent="-342900">
              <a:buFont typeface="+mj-lt"/>
              <a:buAutoNum type="arabicPeriod"/>
            </a:pPr>
            <a:r>
              <a:rPr lang="en-US" dirty="0"/>
              <a:t>Overall </a:t>
            </a:r>
            <a:r>
              <a:rPr lang="en-US" dirty="0" smtClean="0"/>
              <a:t>Cost and Financial Guarantees</a:t>
            </a:r>
            <a:endParaRPr lang="en-US" sz="1200" dirty="0" smtClean="0"/>
          </a:p>
          <a:p>
            <a:pPr marL="528638" lvl="1" indent="-342900">
              <a:buFont typeface="+mj-lt"/>
              <a:buAutoNum type="arabicPeriod"/>
            </a:pPr>
            <a:r>
              <a:rPr lang="en-US" dirty="0"/>
              <a:t>Organizational Stability and Experience</a:t>
            </a:r>
          </a:p>
          <a:p>
            <a:pPr marL="528638" lvl="1" indent="-342900">
              <a:buFont typeface="+mj-lt"/>
              <a:buAutoNum type="arabicPeriod"/>
            </a:pPr>
            <a:r>
              <a:rPr lang="en-US" dirty="0" smtClean="0"/>
              <a:t>Adherence to Minimum </a:t>
            </a:r>
            <a:r>
              <a:rPr lang="en-US" dirty="0"/>
              <a:t>Contractual </a:t>
            </a:r>
            <a:r>
              <a:rPr lang="en-US" dirty="0" smtClean="0"/>
              <a:t>Requirements</a:t>
            </a:r>
          </a:p>
          <a:p>
            <a:pPr marL="528638" lvl="1" indent="-342900">
              <a:buFont typeface="+mj-lt"/>
              <a:buAutoNum type="arabicPeriod"/>
            </a:pPr>
            <a:r>
              <a:rPr lang="en-US" dirty="0"/>
              <a:t>Medication Management and Member Services</a:t>
            </a:r>
          </a:p>
          <a:p>
            <a:pPr marL="528638" lvl="1" indent="-342900">
              <a:buFont typeface="+mj-lt"/>
              <a:buAutoNum type="arabicPeriod"/>
            </a:pPr>
            <a:r>
              <a:rPr lang="en-US" dirty="0" smtClean="0"/>
              <a:t>Performance Guarantees</a:t>
            </a:r>
          </a:p>
          <a:p>
            <a:pPr marL="528638" lvl="1" indent="-342900">
              <a:buFont typeface="+mj-lt"/>
              <a:buAutoNum type="arabicPeriod"/>
            </a:pPr>
            <a:r>
              <a:rPr lang="en-US" dirty="0" smtClean="0"/>
              <a:t>Client Audit Rights</a:t>
            </a:r>
            <a:endParaRPr lang="en-US" sz="1200" dirty="0"/>
          </a:p>
          <a:p>
            <a:pPr marL="528638" lvl="1" indent="-342900">
              <a:buFont typeface="+mj-lt"/>
              <a:buAutoNum type="arabicPeriod"/>
            </a:pPr>
            <a:r>
              <a:rPr lang="en-US" dirty="0" smtClean="0"/>
              <a:t>Administrative/Member Services</a:t>
            </a:r>
            <a:endParaRPr lang="en-US" sz="1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8C21949-D404-45E0-A305-E0143B9AC59C}" type="slidenum">
              <a:rPr lang="en-US"/>
              <a:pPr/>
              <a:t>3</a:t>
            </a:fld>
            <a:endParaRPr lang="en-US"/>
          </a:p>
        </p:txBody>
      </p:sp>
      <p:sp>
        <p:nvSpPr>
          <p:cNvPr id="238594" name="Rectangle 2"/>
          <p:cNvSpPr>
            <a:spLocks noGrp="1" noChangeArrowheads="1"/>
          </p:cNvSpPr>
          <p:nvPr>
            <p:ph type="title"/>
          </p:nvPr>
        </p:nvSpPr>
        <p:spPr/>
        <p:txBody>
          <a:bodyPr/>
          <a:lstStyle/>
          <a:p>
            <a:r>
              <a:rPr lang="en-US" dirty="0"/>
              <a:t>Executive </a:t>
            </a:r>
            <a:r>
              <a:rPr lang="en-US" dirty="0" smtClean="0"/>
              <a:t>Summary </a:t>
            </a:r>
            <a:r>
              <a:rPr lang="en-US" sz="2000" b="0" i="1" dirty="0" smtClean="0"/>
              <a:t>PBM </a:t>
            </a:r>
            <a:r>
              <a:rPr lang="en-US" sz="2000" b="0" i="1" dirty="0"/>
              <a:t>Bid </a:t>
            </a:r>
            <a:r>
              <a:rPr lang="en-US" sz="2000" b="0" i="1" dirty="0" smtClean="0"/>
              <a:t>Highlights</a:t>
            </a:r>
            <a:endParaRPr lang="en-US" dirty="0">
              <a:solidFill>
                <a:srgbClr val="FF0000"/>
              </a:solidFill>
            </a:endParaRPr>
          </a:p>
        </p:txBody>
      </p:sp>
      <p:sp>
        <p:nvSpPr>
          <p:cNvPr id="238595" name="Rectangle 3"/>
          <p:cNvSpPr>
            <a:spLocks noGrp="1" noChangeArrowheads="1"/>
          </p:cNvSpPr>
          <p:nvPr>
            <p:ph type="body" idx="1"/>
          </p:nvPr>
        </p:nvSpPr>
        <p:spPr>
          <a:xfrm>
            <a:off x="76200" y="1143000"/>
            <a:ext cx="8915400" cy="5638800"/>
          </a:xfrm>
        </p:spPr>
        <p:txBody>
          <a:bodyPr/>
          <a:lstStyle/>
          <a:p>
            <a:r>
              <a:rPr lang="en-US" sz="1500" dirty="0" smtClean="0"/>
              <a:t>Express Scripts and </a:t>
            </a:r>
            <a:r>
              <a:rPr lang="en-US" sz="1500" dirty="0" err="1" smtClean="0"/>
              <a:t>OptumRx</a:t>
            </a:r>
            <a:r>
              <a:rPr lang="en-US" sz="1500" dirty="0" smtClean="0"/>
              <a:t> bids produce substantial savings over current terms</a:t>
            </a:r>
          </a:p>
          <a:p>
            <a:r>
              <a:rPr lang="en-US" sz="1500" dirty="0" smtClean="0"/>
              <a:t>Express </a:t>
            </a:r>
            <a:r>
              <a:rPr lang="en-US" sz="1500" dirty="0"/>
              <a:t>Scripts </a:t>
            </a:r>
            <a:r>
              <a:rPr lang="en-US" sz="1500" dirty="0" smtClean="0"/>
              <a:t>and </a:t>
            </a:r>
            <a:r>
              <a:rPr lang="en-US" sz="1500" dirty="0" err="1" smtClean="0"/>
              <a:t>OptumRx</a:t>
            </a:r>
            <a:r>
              <a:rPr lang="en-US" sz="1500" dirty="0" smtClean="0"/>
              <a:t> have a greatest number of non-conforming contractual terms</a:t>
            </a:r>
          </a:p>
          <a:p>
            <a:r>
              <a:rPr lang="en-US" sz="1500" dirty="0" smtClean="0"/>
              <a:t>Express Scripts has largest Taft Hartley Health Fund experience and experienced staff</a:t>
            </a:r>
          </a:p>
          <a:p>
            <a:r>
              <a:rPr lang="en-US" sz="1500" dirty="0"/>
              <a:t>Express </a:t>
            </a:r>
            <a:r>
              <a:rPr lang="en-US" sz="1500" dirty="0" smtClean="0"/>
              <a:t>Scripts offers </a:t>
            </a:r>
            <a:r>
              <a:rPr lang="en-US" sz="1500" dirty="0"/>
              <a:t>the largest penalties for not meeting performance guarantees</a:t>
            </a:r>
          </a:p>
          <a:p>
            <a:pPr marL="0" indent="0">
              <a:buNone/>
            </a:pPr>
            <a:endParaRPr lang="en-US" sz="1500" dirty="0" smtClean="0"/>
          </a:p>
          <a:p>
            <a:r>
              <a:rPr lang="en-US" sz="1500" dirty="0" err="1" smtClean="0"/>
              <a:t>OptumRx</a:t>
            </a:r>
            <a:r>
              <a:rPr lang="en-US" sz="1500" dirty="0" smtClean="0"/>
              <a:t> offers the best financial terms</a:t>
            </a:r>
          </a:p>
          <a:p>
            <a:r>
              <a:rPr lang="en-US" sz="1500" dirty="0" err="1" smtClean="0"/>
              <a:t>OptumRx</a:t>
            </a:r>
            <a:r>
              <a:rPr lang="en-US" sz="1500" dirty="0" smtClean="0"/>
              <a:t> has the highest group turnover rate and least experienced staff</a:t>
            </a:r>
          </a:p>
          <a:p>
            <a:r>
              <a:rPr lang="en-US" sz="1500" dirty="0" err="1" smtClean="0"/>
              <a:t>OptumRx</a:t>
            </a:r>
            <a:r>
              <a:rPr lang="en-US" sz="1500" dirty="0" smtClean="0"/>
              <a:t> has a significant number of non-conforming contractual terms</a:t>
            </a:r>
          </a:p>
          <a:p>
            <a:r>
              <a:rPr lang="en-US" sz="1500" dirty="0" err="1" smtClean="0"/>
              <a:t>OptumRx</a:t>
            </a:r>
            <a:r>
              <a:rPr lang="en-US" sz="1500" dirty="0" smtClean="0"/>
              <a:t> requires conversion of formulary after grandfather period. However current two-tier copay plan design minimizes formulary changes on member disruption</a:t>
            </a:r>
          </a:p>
          <a:p>
            <a:endParaRPr lang="en-US" sz="1500" i="1" dirty="0" smtClean="0"/>
          </a:p>
          <a:p>
            <a:r>
              <a:rPr lang="en-US" sz="1500" i="1" dirty="0" err="1" smtClean="0"/>
              <a:t>InformedRx</a:t>
            </a:r>
            <a:r>
              <a:rPr lang="en-US" sz="1500" i="1" dirty="0" smtClean="0"/>
              <a:t> financial </a:t>
            </a:r>
            <a:r>
              <a:rPr lang="en-US" sz="1500" i="1" dirty="0"/>
              <a:t> </a:t>
            </a:r>
            <a:r>
              <a:rPr lang="en-US" sz="1500" i="1" dirty="0" smtClean="0"/>
              <a:t>terms are the least competitive</a:t>
            </a:r>
          </a:p>
          <a:p>
            <a:r>
              <a:rPr lang="en-US" sz="1500" i="1" dirty="0" err="1" smtClean="0"/>
              <a:t>informedRx</a:t>
            </a:r>
            <a:r>
              <a:rPr lang="en-US" sz="1500" i="1" dirty="0" smtClean="0"/>
              <a:t> </a:t>
            </a:r>
            <a:r>
              <a:rPr lang="en-US" sz="1500" dirty="0" smtClean="0"/>
              <a:t>does not offer specific standards for performance guarantees</a:t>
            </a:r>
          </a:p>
          <a:p>
            <a:r>
              <a:rPr lang="en-US" sz="1500" i="1" dirty="0" err="1" smtClean="0"/>
              <a:t>informedRx</a:t>
            </a:r>
            <a:r>
              <a:rPr lang="en-US" sz="1500" dirty="0" smtClean="0"/>
              <a:t> agreed to most minimum contractual requirements but has some significant non-conforming terms</a:t>
            </a:r>
          </a:p>
          <a:p>
            <a:r>
              <a:rPr lang="en-US" sz="1500" i="1" dirty="0" err="1" smtClean="0"/>
              <a:t>informedRx</a:t>
            </a:r>
            <a:r>
              <a:rPr lang="en-US" sz="1500" dirty="0" smtClean="0"/>
              <a:t> has most experienced staff but the least Taft-Hartley client experience</a:t>
            </a:r>
          </a:p>
          <a:p>
            <a:pPr marL="0" indent="0">
              <a:buNone/>
            </a:pPr>
            <a:endParaRPr lang="en-US" i="1" dirty="0" smtClean="0"/>
          </a:p>
        </p:txBody>
      </p:sp>
    </p:spTree>
    <p:extLst>
      <p:ext uri="{BB962C8B-B14F-4D97-AF65-F5344CB8AC3E}">
        <p14:creationId xmlns:p14="http://schemas.microsoft.com/office/powerpoint/2010/main" xmlns="" val="2702536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lide Number Placeholder 3"/>
          <p:cNvSpPr>
            <a:spLocks noGrp="1"/>
          </p:cNvSpPr>
          <p:nvPr>
            <p:ph type="sldNum" sz="quarter" idx="10"/>
          </p:nvPr>
        </p:nvSpPr>
        <p:spPr/>
        <p:txBody>
          <a:bodyPr/>
          <a:lstStyle/>
          <a:p>
            <a:fld id="{F1B06204-F244-4A41-9BD6-2B1FC0785838}" type="slidenum">
              <a:rPr lang="en-US"/>
              <a:pPr/>
              <a:t>4</a:t>
            </a:fld>
            <a:endParaRPr lang="en-US"/>
          </a:p>
        </p:txBody>
      </p:sp>
      <p:sp>
        <p:nvSpPr>
          <p:cNvPr id="307202" name="Rectangle 2"/>
          <p:cNvSpPr>
            <a:spLocks noGrp="1" noChangeArrowheads="1"/>
          </p:cNvSpPr>
          <p:nvPr>
            <p:ph type="title"/>
          </p:nvPr>
        </p:nvSpPr>
        <p:spPr/>
        <p:txBody>
          <a:bodyPr/>
          <a:lstStyle/>
          <a:p>
            <a:r>
              <a:rPr lang="en-US" dirty="0"/>
              <a:t>Executive </a:t>
            </a:r>
            <a:r>
              <a:rPr lang="en-US" dirty="0" smtClean="0"/>
              <a:t>Summary </a:t>
            </a:r>
            <a:r>
              <a:rPr lang="en-US" sz="2000" b="0" i="1" dirty="0" smtClean="0"/>
              <a:t>PBM Bid Highlights</a:t>
            </a:r>
            <a:endParaRPr lang="en-US" i="1" dirty="0">
              <a:solidFill>
                <a:srgbClr val="FF0000"/>
              </a:solidFill>
            </a:endParaRPr>
          </a:p>
        </p:txBody>
      </p:sp>
      <p:graphicFrame>
        <p:nvGraphicFramePr>
          <p:cNvPr id="307678" name="Group 478"/>
          <p:cNvGraphicFramePr>
            <a:graphicFrameLocks noGrp="1"/>
          </p:cNvGraphicFramePr>
          <p:nvPr>
            <p:extLst>
              <p:ext uri="{D42A27DB-BD31-4B8C-83A1-F6EECF244321}">
                <p14:modId xmlns:p14="http://schemas.microsoft.com/office/powerpoint/2010/main" xmlns="" val="393484907"/>
              </p:ext>
            </p:extLst>
          </p:nvPr>
        </p:nvGraphicFramePr>
        <p:xfrm>
          <a:off x="304800" y="1192092"/>
          <a:ext cx="8525540" cy="4715494"/>
        </p:xfrm>
        <a:graphic>
          <a:graphicData uri="http://schemas.openxmlformats.org/drawingml/2006/table">
            <a:tbl>
              <a:tblPr/>
              <a:tblGrid>
                <a:gridCol w="228600"/>
                <a:gridCol w="1676400"/>
                <a:gridCol w="2133600"/>
                <a:gridCol w="2209800"/>
                <a:gridCol w="2277140"/>
              </a:tblGrid>
              <a:tr h="433137">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a:noFill/>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407787">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1</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kern="1200" cap="none" normalizeH="0" baseline="0" dirty="0" smtClean="0">
                          <a:ln>
                            <a:noFill/>
                          </a:ln>
                          <a:solidFill>
                            <a:schemeClr val="tx1"/>
                          </a:solidFill>
                          <a:effectLst/>
                          <a:latin typeface="+mn-lt"/>
                          <a:ea typeface="+mn-ea"/>
                          <a:cs typeface="+mn-cs"/>
                        </a:rPr>
                        <a:t>Financial Terms/Rank (1 is best)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fontAlgn="b"/>
                      <a:r>
                        <a:rPr lang="en-US" sz="1400" b="1" i="0" u="none" strike="noStrike" dirty="0" smtClean="0">
                          <a:solidFill>
                            <a:schemeClr val="tx1"/>
                          </a:solidFill>
                          <a:effectLst/>
                          <a:latin typeface="Arial"/>
                        </a:rPr>
                        <a:t>2</a:t>
                      </a:r>
                      <a:endParaRPr lang="en-US" sz="14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fontAlgn="b"/>
                      <a:r>
                        <a:rPr lang="en-US" sz="1400" b="1" i="0" u="none" strike="noStrike" dirty="0" smtClean="0">
                          <a:solidFill>
                            <a:schemeClr val="tx1"/>
                          </a:solidFill>
                          <a:effectLst/>
                          <a:latin typeface="Arial"/>
                        </a:rPr>
                        <a:t>3</a:t>
                      </a:r>
                      <a:endParaRPr lang="en-US" sz="14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fontAlgn="b"/>
                      <a:r>
                        <a:rPr lang="en-US" sz="1400" b="1" i="0" u="none" strike="noStrike" dirty="0" smtClean="0">
                          <a:solidFill>
                            <a:schemeClr val="tx1"/>
                          </a:solidFill>
                          <a:effectLst/>
                          <a:latin typeface="Arial"/>
                        </a:rPr>
                        <a:t>1</a:t>
                      </a:r>
                      <a:endParaRPr lang="en-US" sz="14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347151">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1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100" b="0" i="0" u="none" strike="noStrike" kern="1200" cap="none" normalizeH="0" baseline="0" dirty="0" smtClean="0">
                          <a:ln>
                            <a:noFill/>
                          </a:ln>
                          <a:solidFill>
                            <a:schemeClr val="tx1"/>
                          </a:solidFill>
                          <a:effectLst/>
                          <a:latin typeface="+mn-lt"/>
                          <a:ea typeface="+mn-ea"/>
                          <a:cs typeface="+mn-cs"/>
                        </a:rPr>
                        <a:t>Estimated Annual First Year savings/(cost)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fontAlgn="b"/>
                      <a:r>
                        <a:rPr lang="en-US" sz="1400" b="1" i="0" u="none" strike="noStrike" dirty="0">
                          <a:effectLst/>
                          <a:latin typeface="Arial"/>
                        </a:rPr>
                        <a:t>$1,417,400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fontAlgn="b"/>
                      <a:r>
                        <a:rPr lang="en-US" sz="1400" b="1" i="0" u="none" strike="noStrike" dirty="0">
                          <a:effectLst/>
                          <a:latin typeface="Arial"/>
                        </a:rPr>
                        <a:t>$267,100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fontAlgn="b"/>
                      <a:r>
                        <a:rPr lang="en-US" sz="1400" b="1" i="0" u="none" strike="noStrike" dirty="0">
                          <a:effectLst/>
                          <a:latin typeface="Arial"/>
                        </a:rPr>
                        <a:t>$1,540,000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1709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2</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kern="1200" cap="none" normalizeH="0" baseline="0" dirty="0" smtClean="0">
                          <a:ln>
                            <a:noFill/>
                          </a:ln>
                          <a:solidFill>
                            <a:schemeClr val="tx1"/>
                          </a:solidFill>
                          <a:effectLst/>
                          <a:latin typeface="+mn-lt"/>
                          <a:ea typeface="+mn-ea"/>
                          <a:cs typeface="+mn-cs"/>
                        </a:rPr>
                        <a:t>Experience/Stability</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sym typeface="Wingdings 2" pitchFamily="18" charset="2"/>
                        </a:rPr>
                        <a:t>Strong organizational experience; instability/transition issues due to merger</a:t>
                      </a:r>
                      <a:endParaRPr kumimoji="0" lang="en-US" sz="1100" b="0" i="0" u="none" strike="noStrike" kern="1200" cap="none" normalizeH="0" baseline="0" dirty="0" smtClean="0">
                        <a:ln>
                          <a:noFill/>
                        </a:ln>
                        <a:solidFill>
                          <a:schemeClr val="tx1"/>
                        </a:solidFill>
                        <a:effectLst/>
                        <a:latin typeface="+mn-lt"/>
                        <a:ea typeface="+mn-ea"/>
                        <a:cs typeface="+mn-cs"/>
                        <a:sym typeface="Wingdings" pitchFamily="34"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sym typeface="Wingdings 2" pitchFamily="18" charset="2"/>
                        </a:rPr>
                        <a:t>Strong organizational experience and stability , possible issue related to merger activity</a:t>
                      </a:r>
                      <a:endParaRPr kumimoji="0" lang="en-US" sz="11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rPr>
                        <a:t>Good organizational experience; Some instability due to rapid growth</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1709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3</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kern="1200" cap="none" normalizeH="0" baseline="0" dirty="0" smtClean="0">
                          <a:ln>
                            <a:noFill/>
                          </a:ln>
                          <a:solidFill>
                            <a:schemeClr val="tx1"/>
                          </a:solidFill>
                          <a:effectLst/>
                          <a:latin typeface="+mn-lt"/>
                          <a:ea typeface="+mn-ea"/>
                          <a:cs typeface="+mn-cs"/>
                        </a:rPr>
                        <a:t>Account/Member Services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sym typeface="Wingdings 2" pitchFamily="18" charset="2"/>
                        </a:rPr>
                        <a:t>Comprehensive, extensive support service, experienced staff, good call center results</a:t>
                      </a:r>
                      <a:endParaRPr kumimoji="0" lang="en-US" sz="1100" b="0" i="0" u="none" strike="noStrike" kern="1200" cap="none" normalizeH="0" baseline="0" dirty="0" smtClean="0">
                        <a:ln>
                          <a:noFill/>
                        </a:ln>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sym typeface="Wingdings 2" pitchFamily="18" charset="2"/>
                        </a:rPr>
                        <a:t>Comprehensive extensive support service. Focus on consumer choice and member support, excellent call center results, real time pricing applications</a:t>
                      </a:r>
                      <a:endParaRPr kumimoji="0" lang="en-US" sz="1100" b="0" i="0" u="none" strike="noStrike" kern="1200" cap="none" normalizeH="0" baseline="0" dirty="0" smtClean="0">
                        <a:ln>
                          <a:noFill/>
                        </a:ln>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normalizeH="0" baseline="0" dirty="0" smtClean="0">
                        <a:ln>
                          <a:noFill/>
                        </a:ln>
                        <a:solidFill>
                          <a:schemeClr val="tx1"/>
                        </a:solidFill>
                        <a:effectLst/>
                        <a:latin typeface="+mj-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rPr>
                        <a:t>Not 24/7, least experienced staff,</a:t>
                      </a:r>
                      <a:r>
                        <a:rPr kumimoji="0" lang="en-US" sz="1100" b="0" i="0" u="none" strike="noStrike" kern="1200" cap="none" normalizeH="0" baseline="0" dirty="0" smtClean="0">
                          <a:ln>
                            <a:noFill/>
                          </a:ln>
                          <a:solidFill>
                            <a:schemeClr val="tx1"/>
                          </a:solidFill>
                          <a:effectLst/>
                          <a:latin typeface="+mn-lt"/>
                          <a:ea typeface="+mn-ea"/>
                          <a:cs typeface="+mn-cs"/>
                          <a:sym typeface="Wingdings 2" pitchFamily="18" charset="2"/>
                        </a:rPr>
                        <a:t> good call center/customer service performance standards </a:t>
                      </a:r>
                      <a:endParaRPr kumimoji="0" lang="en-US" sz="1100" b="0" i="0" u="none" strike="noStrike" kern="1200" cap="none" normalizeH="0" baseline="0" dirty="0" smtClean="0">
                        <a:ln>
                          <a:noFill/>
                        </a:ln>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1709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4</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100" b="0" i="0" u="none" strike="noStrike" kern="1200" cap="none" normalizeH="0" baseline="0" dirty="0" smtClean="0">
                          <a:ln>
                            <a:noFill/>
                          </a:ln>
                          <a:solidFill>
                            <a:schemeClr val="tx1"/>
                          </a:solidFill>
                          <a:effectLst/>
                          <a:latin typeface="+mn-lt"/>
                          <a:ea typeface="+mn-ea"/>
                          <a:cs typeface="+mn-cs"/>
                        </a:rPr>
                        <a:t>Network and Medication Management </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100" b="0" i="0" u="none" strike="noStrike" kern="1200" cap="none" normalizeH="0" baseline="0" dirty="0" smtClean="0">
                          <a:ln>
                            <a:noFill/>
                          </a:ln>
                          <a:solidFill>
                            <a:schemeClr val="tx1"/>
                          </a:solidFill>
                          <a:effectLst/>
                          <a:latin typeface="+mn-lt"/>
                          <a:ea typeface="+mn-ea"/>
                          <a:cs typeface="+mn-cs"/>
                          <a:sym typeface="Wingdings 2" pitchFamily="18" charset="2"/>
                        </a:rPr>
                        <a:t>Most comprehensive clinical management programs, robust audit protocols, </a:t>
                      </a:r>
                      <a:endParaRPr kumimoji="0" lang="en-US" sz="11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100" b="0" i="0" u="none" strike="noStrike" kern="1200" cap="none" normalizeH="0" baseline="0" dirty="0" smtClean="0">
                          <a:ln>
                            <a:noFill/>
                          </a:ln>
                          <a:solidFill>
                            <a:schemeClr val="tx1"/>
                          </a:solidFill>
                          <a:effectLst/>
                          <a:latin typeface="+mn-lt"/>
                          <a:ea typeface="+mn-ea"/>
                          <a:cs typeface="+mn-cs"/>
                        </a:rPr>
                        <a:t>Comprehensive, modest audit programs</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rPr>
                        <a:t>Comprehensive, modest audit programs, most changes in standard formulary</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1709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5</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kern="1200" cap="none" normalizeH="0" baseline="0" dirty="0" smtClean="0">
                          <a:ln>
                            <a:noFill/>
                          </a:ln>
                          <a:solidFill>
                            <a:schemeClr val="tx1"/>
                          </a:solidFill>
                          <a:effectLst/>
                          <a:latin typeface="+mn-lt"/>
                          <a:ea typeface="+mn-ea"/>
                          <a:cs typeface="+mn-cs"/>
                        </a:rPr>
                        <a:t>Contract Terms, Audit Rights, Performance Guarantees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algn="ctr" defTabSz="914400" rtl="0" eaLnBrk="1" latinLnBrk="0" hangingPunct="1"/>
                      <a:r>
                        <a:rPr lang="en-US" sz="1100" kern="1200" dirty="0" smtClean="0">
                          <a:solidFill>
                            <a:schemeClr val="tx1"/>
                          </a:solidFill>
                          <a:latin typeface="+mn-lt"/>
                          <a:ea typeface="+mn-ea"/>
                          <a:cs typeface="+mn-cs"/>
                        </a:rPr>
                        <a:t>Meets 60% of minimum terms</a:t>
                      </a:r>
                      <a:endParaRPr lang="en-US" sz="1100" kern="1200" dirty="0">
                        <a:solidFill>
                          <a:schemeClr val="tx1"/>
                        </a:solidFill>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100" kern="1200" dirty="0" smtClean="0">
                          <a:solidFill>
                            <a:schemeClr val="tx1"/>
                          </a:solidFill>
                          <a:latin typeface="+mn-lt"/>
                          <a:ea typeface="+mn-ea"/>
                          <a:cs typeface="+mn-cs"/>
                        </a:rPr>
                        <a:t>Meets 83% of minimum terms</a:t>
                      </a:r>
                      <a:endParaRPr lang="en-US" sz="1100" kern="1200" dirty="0">
                        <a:solidFill>
                          <a:schemeClr val="tx1"/>
                        </a:solidFill>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mn-ea"/>
                          <a:cs typeface="+mn-cs"/>
                        </a:rPr>
                        <a:t>Meets 70% of</a:t>
                      </a:r>
                      <a:r>
                        <a:rPr lang="en-US" sz="1100" kern="1200" baseline="0" dirty="0" smtClean="0">
                          <a:solidFill>
                            <a:schemeClr val="tx1"/>
                          </a:solidFill>
                          <a:latin typeface="+mn-lt"/>
                          <a:ea typeface="+mn-ea"/>
                          <a:cs typeface="+mn-cs"/>
                        </a:rPr>
                        <a:t> minimum terms</a:t>
                      </a:r>
                      <a:endParaRPr lang="en-US" sz="1100" kern="1200" dirty="0">
                        <a:solidFill>
                          <a:schemeClr val="tx1"/>
                        </a:solidFill>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1709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6</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kern="1200" cap="none" normalizeH="0" baseline="0" dirty="0" smtClean="0">
                          <a:ln>
                            <a:noFill/>
                          </a:ln>
                          <a:solidFill>
                            <a:schemeClr val="tx1"/>
                          </a:solidFill>
                          <a:effectLst/>
                          <a:latin typeface="+mn-lt"/>
                          <a:ea typeface="+mn-ea"/>
                          <a:cs typeface="+mn-cs"/>
                        </a:rPr>
                        <a:t>Overall Strength of Bid</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normalizeH="0" baseline="0" dirty="0" smtClean="0">
                          <a:ln>
                            <a:noFill/>
                          </a:ln>
                          <a:solidFill>
                            <a:schemeClr val="tx1"/>
                          </a:solidFill>
                          <a:effectLst/>
                          <a:latin typeface="+mj-lt"/>
                          <a:ea typeface="+mn-ea"/>
                          <a:cs typeface="+mn-cs"/>
                        </a:rPr>
                        <a:t>Strongest overall bid, May be transition issues</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baseline="0" dirty="0" smtClean="0">
                          <a:ln>
                            <a:noFill/>
                          </a:ln>
                          <a:solidFill>
                            <a:schemeClr val="tx1"/>
                          </a:solidFill>
                          <a:effectLst/>
                          <a:latin typeface="+mn-lt"/>
                          <a:ea typeface="+mn-ea"/>
                          <a:cs typeface="+mn-cs"/>
                          <a:sym typeface="Wingdings" pitchFamily="34" charset="2"/>
                        </a:rPr>
                        <a:t>Incumbent, no transition issues, non-competitive financials</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smtClean="0"/>
                        <a:t>Best Financial</a:t>
                      </a:r>
                      <a:r>
                        <a:rPr lang="en-US" sz="1100" baseline="0" dirty="0" smtClean="0"/>
                        <a:t> Terms. Growth concerns and transition issues</a:t>
                      </a:r>
                      <a:endParaRPr lang="en-US" sz="11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1709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cap="none" normalizeH="0" baseline="0" dirty="0" smtClean="0">
                          <a:ln>
                            <a:noFill/>
                          </a:ln>
                          <a:solidFill>
                            <a:schemeClr val="tx1"/>
                          </a:solidFill>
                          <a:effectLst/>
                          <a:latin typeface="Arial" pitchFamily="34" charset="0"/>
                        </a:rPr>
                        <a:t>7</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100" b="0" i="0" u="none" strike="noStrike" kern="1200" cap="none" normalizeH="0" baseline="0" dirty="0" smtClean="0">
                          <a:ln>
                            <a:noFill/>
                          </a:ln>
                          <a:solidFill>
                            <a:schemeClr val="tx1"/>
                          </a:solidFill>
                          <a:effectLst/>
                          <a:latin typeface="+mn-lt"/>
                          <a:ea typeface="+mn-ea"/>
                          <a:cs typeface="+mn-cs"/>
                        </a:rPr>
                        <a:t>Comments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100" kern="1200" dirty="0" smtClean="0">
                          <a:solidFill>
                            <a:schemeClr val="tx1"/>
                          </a:solidFill>
                          <a:latin typeface="+mn-lt"/>
                          <a:ea typeface="+mn-ea"/>
                          <a:cs typeface="+mn-cs"/>
                        </a:rPr>
                        <a:t>Need to modify some contractual terms</a:t>
                      </a:r>
                      <a:endParaRPr lang="en-US" sz="1100" kern="1200" dirty="0">
                        <a:solidFill>
                          <a:schemeClr val="tx1"/>
                        </a:solidFill>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100" kern="1200" dirty="0" smtClean="0">
                          <a:solidFill>
                            <a:schemeClr val="tx1"/>
                          </a:solidFill>
                          <a:latin typeface="+mn-lt"/>
                          <a:ea typeface="+mn-ea"/>
                          <a:cs typeface="+mn-cs"/>
                        </a:rPr>
                        <a:t>Need improved financials</a:t>
                      </a:r>
                      <a:r>
                        <a:rPr lang="en-US" sz="1100" kern="1200" baseline="0" dirty="0" smtClean="0">
                          <a:solidFill>
                            <a:schemeClr val="tx1"/>
                          </a:solidFill>
                          <a:latin typeface="+mn-lt"/>
                          <a:ea typeface="+mn-ea"/>
                          <a:cs typeface="+mn-cs"/>
                        </a:rPr>
                        <a:t> and </a:t>
                      </a:r>
                      <a:r>
                        <a:rPr lang="en-US" sz="1100" kern="1200" dirty="0" smtClean="0">
                          <a:solidFill>
                            <a:schemeClr val="tx1"/>
                          </a:solidFill>
                          <a:latin typeface="+mn-lt"/>
                          <a:ea typeface="+mn-ea"/>
                          <a:cs typeface="+mn-cs"/>
                        </a:rPr>
                        <a:t>to modify some contractual terms</a:t>
                      </a:r>
                      <a:endParaRPr lang="en-US" sz="1100" kern="1200" dirty="0">
                        <a:solidFill>
                          <a:schemeClr val="tx1"/>
                        </a:solidFill>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100" kern="1200" dirty="0" smtClean="0">
                          <a:solidFill>
                            <a:schemeClr val="tx1"/>
                          </a:solidFill>
                          <a:latin typeface="+mn-lt"/>
                          <a:ea typeface="+mn-ea"/>
                          <a:cs typeface="+mn-cs"/>
                        </a:rPr>
                        <a:t>Need to modify some contractual terms</a:t>
                      </a:r>
                      <a:endParaRPr lang="en-US" sz="1100" kern="1200" dirty="0">
                        <a:solidFill>
                          <a:schemeClr val="tx1"/>
                        </a:solidFill>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4203137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Number Placeholder 3"/>
          <p:cNvSpPr>
            <a:spLocks noGrp="1"/>
          </p:cNvSpPr>
          <p:nvPr>
            <p:ph type="sldNum" sz="quarter" idx="10"/>
          </p:nvPr>
        </p:nvSpPr>
        <p:spPr/>
        <p:txBody>
          <a:bodyPr/>
          <a:lstStyle/>
          <a:p>
            <a:fld id="{83822EA0-3EC3-407A-876E-708ADD64DA10}" type="slidenum">
              <a:rPr lang="en-US"/>
              <a:pPr/>
              <a:t>5</a:t>
            </a:fld>
            <a:endParaRPr lang="en-US"/>
          </a:p>
        </p:txBody>
      </p:sp>
      <p:sp>
        <p:nvSpPr>
          <p:cNvPr id="266704" name="Rectangle 464"/>
          <p:cNvSpPr>
            <a:spLocks noGrp="1" noChangeArrowheads="1"/>
          </p:cNvSpPr>
          <p:nvPr>
            <p:ph type="title"/>
          </p:nvPr>
        </p:nvSpPr>
        <p:spPr/>
        <p:txBody>
          <a:bodyPr/>
          <a:lstStyle/>
          <a:p>
            <a:r>
              <a:rPr lang="en-US" dirty="0" smtClean="0"/>
              <a:t>Executive Summary </a:t>
            </a:r>
            <a:r>
              <a:rPr lang="en-US" sz="2000" b="0" i="1" dirty="0" smtClean="0"/>
              <a:t>Organizational </a:t>
            </a:r>
            <a:r>
              <a:rPr lang="en-US" sz="2000" b="0" i="1" dirty="0"/>
              <a:t>Experience and Stability</a:t>
            </a:r>
          </a:p>
        </p:txBody>
      </p:sp>
      <p:graphicFrame>
        <p:nvGraphicFramePr>
          <p:cNvPr id="266719" name="Group 479"/>
          <p:cNvGraphicFramePr>
            <a:graphicFrameLocks noGrp="1"/>
          </p:cNvGraphicFramePr>
          <p:nvPr>
            <p:extLst>
              <p:ext uri="{D42A27DB-BD31-4B8C-83A1-F6EECF244321}">
                <p14:modId xmlns:p14="http://schemas.microsoft.com/office/powerpoint/2010/main" xmlns="" val="498902463"/>
              </p:ext>
            </p:extLst>
          </p:nvPr>
        </p:nvGraphicFramePr>
        <p:xfrm>
          <a:off x="304800" y="1234440"/>
          <a:ext cx="8534401" cy="4815840"/>
        </p:xfrm>
        <a:graphic>
          <a:graphicData uri="http://schemas.openxmlformats.org/drawingml/2006/table">
            <a:tbl>
              <a:tblPr/>
              <a:tblGrid>
                <a:gridCol w="2895600"/>
                <a:gridCol w="1752600"/>
                <a:gridCol w="1828800"/>
                <a:gridCol w="2057401"/>
              </a:tblGrid>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w="6350" cap="flat" cmpd="sng" algn="ctr">
                      <a:solidFill>
                        <a:srgbClr val="616365"/>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10312">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Parent Company</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None</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err="1" smtClean="0">
                          <a:solidFill>
                            <a:schemeClr val="tx1"/>
                          </a:solidFill>
                          <a:latin typeface="+mn-lt"/>
                          <a:ea typeface="+mn-ea"/>
                          <a:cs typeface="+mn-cs"/>
                        </a:rPr>
                        <a:t>SXC</a:t>
                      </a:r>
                      <a:r>
                        <a:rPr lang="en-US" sz="1200" kern="1200" dirty="0" smtClean="0">
                          <a:solidFill>
                            <a:schemeClr val="tx1"/>
                          </a:solidFill>
                          <a:latin typeface="+mn-lt"/>
                          <a:ea typeface="+mn-ea"/>
                          <a:cs typeface="+mn-cs"/>
                        </a:rPr>
                        <a:t> Health Solutions, Inc. </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United </a:t>
                      </a:r>
                      <a:r>
                        <a:rPr lang="en-US" sz="1200" dirty="0" err="1" smtClean="0"/>
                        <a:t>HealthGroup</a:t>
                      </a:r>
                      <a:endParaRPr lang="en-US" sz="1200" dirty="0" smtClean="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0312">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Year </a:t>
                      </a:r>
                      <a:r>
                        <a:rPr kumimoji="0" lang="en-US" sz="1200" b="0" i="0" u="none" strike="noStrike" cap="none" normalizeH="0" baseline="0" dirty="0" err="1" smtClean="0">
                          <a:ln>
                            <a:noFill/>
                          </a:ln>
                          <a:solidFill>
                            <a:schemeClr val="tx1"/>
                          </a:solidFill>
                          <a:effectLst/>
                          <a:latin typeface="Arial" pitchFamily="34" charset="0"/>
                        </a:rPr>
                        <a:t>PBM</a:t>
                      </a:r>
                      <a:r>
                        <a:rPr kumimoji="0" lang="en-US" sz="1200" b="0" i="0" u="none" strike="noStrike" cap="none" normalizeH="0" baseline="0" dirty="0" smtClean="0">
                          <a:ln>
                            <a:noFill/>
                          </a:ln>
                          <a:solidFill>
                            <a:schemeClr val="tx1"/>
                          </a:solidFill>
                          <a:effectLst/>
                          <a:latin typeface="Arial" pitchFamily="34" charset="0"/>
                        </a:rPr>
                        <a:t> established</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1986</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2001</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1989</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23088">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Membership (2011)</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50.4 million</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kern="1200" dirty="0" smtClean="0">
                          <a:solidFill>
                            <a:schemeClr val="tx1"/>
                          </a:solidFill>
                          <a:effectLst/>
                          <a:latin typeface="+mn-lt"/>
                          <a:ea typeface="+mn-ea"/>
                          <a:cs typeface="+mn-cs"/>
                        </a:rPr>
                        <a:t>Not available</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13.6 million</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Membership (2010)</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53.7 million</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10.4 million</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11.9 million</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 of lives from Top 10 clients</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50%</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20%</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83.7%</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 of lives from health plan clients</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55%</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29%</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8.5%</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Number of Taft-Hartley plans</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330</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65</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69</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 of group plans term. (past 12-mo.)</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203</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algn="ctr"/>
                      <a:r>
                        <a:rPr lang="en-US" sz="1200" dirty="0" smtClean="0"/>
                        <a:t>8</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56</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84048">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Groups termination rate (past 12-mo.) </a:t>
                      </a:r>
                      <a:r>
                        <a:rPr kumimoji="0" lang="en-US" sz="1200" b="0" i="1" u="none" strike="noStrike" kern="1200" cap="none" normalizeH="0" baseline="0" dirty="0" smtClean="0">
                          <a:ln>
                            <a:noFill/>
                          </a:ln>
                          <a:solidFill>
                            <a:schemeClr val="tx1"/>
                          </a:solidFill>
                          <a:effectLst/>
                          <a:latin typeface="Arial" pitchFamily="34" charset="0"/>
                          <a:ea typeface="+mn-ea"/>
                          <a:cs typeface="+mn-cs"/>
                        </a:rPr>
                        <a:t>(Calculated by Segal)</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kern="1200" dirty="0" smtClean="0">
                          <a:solidFill>
                            <a:schemeClr val="tx1"/>
                          </a:solidFill>
                          <a:latin typeface="+mn-lt"/>
                          <a:ea typeface="+mn-ea"/>
                          <a:cs typeface="+mn-cs"/>
                        </a:rPr>
                        <a:t>10.3%</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3.4%</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16.1%</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Symbol" pitchFamily="18"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Total current retail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Rxs</a:t>
                      </a:r>
                      <a:r>
                        <a:rPr kumimoji="0" lang="en-US" sz="1200" b="0" i="0" u="none" strike="noStrike" kern="1200" cap="none" normalizeH="0" baseline="0" dirty="0" smtClean="0">
                          <a:ln>
                            <a:noFill/>
                          </a:ln>
                          <a:solidFill>
                            <a:schemeClr val="tx1"/>
                          </a:solidFill>
                          <a:effectLst/>
                          <a:latin typeface="Arial" pitchFamily="34" charset="0"/>
                          <a:ea typeface="+mn-ea"/>
                          <a:cs typeface="+mn-cs"/>
                        </a:rPr>
                        <a:t> processed</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algn="ctr">
                        <a:spcBef>
                          <a:spcPts val="200"/>
                        </a:spcBef>
                        <a:spcAft>
                          <a:spcPts val="200"/>
                        </a:spcAft>
                      </a:pPr>
                      <a:r>
                        <a:rPr lang="en-US" sz="1200" kern="1200" dirty="0">
                          <a:solidFill>
                            <a:schemeClr val="tx1"/>
                          </a:solidFill>
                          <a:latin typeface="+mn-lt"/>
                          <a:ea typeface="+mn-ea"/>
                          <a:cs typeface="+mn-cs"/>
                        </a:rPr>
                        <a:t>644.3 million</a:t>
                      </a:r>
                    </a:p>
                  </a:txBody>
                  <a:tcPr marL="73025" marR="73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88.3 million</a:t>
                      </a:r>
                      <a:endParaRPr lang="en-US" sz="1200" dirty="0"/>
                    </a:p>
                  </a:txBody>
                  <a:tcPr marL="73025" marR="73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algn="ctr" defTabSz="914400" rtl="0" eaLnBrk="1" latinLnBrk="0" hangingPunct="1">
                        <a:spcBef>
                          <a:spcPts val="300"/>
                        </a:spcBef>
                        <a:spcAft>
                          <a:spcPts val="300"/>
                        </a:spcAft>
                      </a:pPr>
                      <a:r>
                        <a:rPr lang="en-US" sz="1200" kern="1200" dirty="0">
                          <a:solidFill>
                            <a:schemeClr val="tx1"/>
                          </a:solidFill>
                          <a:latin typeface="+mn-lt"/>
                          <a:ea typeface="+mn-ea"/>
                          <a:cs typeface="+mn-cs"/>
                        </a:rPr>
                        <a:t>$6.03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Symbol" pitchFamily="18"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Total current mail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Rxs</a:t>
                      </a:r>
                      <a:r>
                        <a:rPr kumimoji="0" lang="en-US" sz="1200" b="0" i="0" u="none" strike="noStrike" kern="1200" cap="none" normalizeH="0" baseline="0" dirty="0" smtClean="0">
                          <a:ln>
                            <a:noFill/>
                          </a:ln>
                          <a:solidFill>
                            <a:schemeClr val="tx1"/>
                          </a:solidFill>
                          <a:effectLst/>
                          <a:latin typeface="Arial" pitchFamily="34" charset="0"/>
                          <a:ea typeface="+mn-ea"/>
                          <a:cs typeface="+mn-cs"/>
                        </a:rPr>
                        <a:t> processed</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algn="ctr">
                        <a:spcBef>
                          <a:spcPts val="200"/>
                        </a:spcBef>
                        <a:spcAft>
                          <a:spcPts val="200"/>
                        </a:spcAft>
                      </a:pPr>
                      <a:r>
                        <a:rPr lang="en-US" sz="1200" kern="1200" dirty="0">
                          <a:solidFill>
                            <a:schemeClr val="tx1"/>
                          </a:solidFill>
                          <a:latin typeface="+mn-lt"/>
                          <a:ea typeface="+mn-ea"/>
                          <a:cs typeface="+mn-cs"/>
                        </a:rPr>
                        <a:t>113.1 million</a:t>
                      </a:r>
                    </a:p>
                  </a:txBody>
                  <a:tcPr marL="73025" marR="73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2.2 million</a:t>
                      </a:r>
                      <a:endParaRPr lang="en-US" sz="1200" dirty="0"/>
                    </a:p>
                  </a:txBody>
                  <a:tcPr marL="73025" marR="73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algn="ctr" defTabSz="914400" rtl="0" eaLnBrk="1" latinLnBrk="0" hangingPunct="1">
                        <a:spcBef>
                          <a:spcPts val="300"/>
                        </a:spcBef>
                        <a:spcAft>
                          <a:spcPts val="300"/>
                        </a:spcAft>
                      </a:pPr>
                      <a:r>
                        <a:rPr lang="en-US" sz="1200" kern="1200" dirty="0">
                          <a:solidFill>
                            <a:schemeClr val="tx1"/>
                          </a:solidFill>
                          <a:latin typeface="+mn-lt"/>
                          <a:ea typeface="+mn-ea"/>
                          <a:cs typeface="+mn-cs"/>
                        </a:rPr>
                        <a:t>$3.90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Symbol" pitchFamily="18"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Account mgr. experience (Yrs.)</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17</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18</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6</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59080">
                <a:tc>
                  <a:txBody>
                    <a:bodyPr/>
                    <a:lstStyle/>
                    <a:p>
                      <a:pPr marL="0" marR="0" lvl="0" indent="0" algn="l" defTabSz="914400" rtl="0" eaLnBrk="0" fontAlgn="base" latinLnBrk="0" hangingPunct="0">
                        <a:lnSpc>
                          <a:spcPct val="90000"/>
                        </a:lnSpc>
                        <a:spcBef>
                          <a:spcPct val="0"/>
                        </a:spcBef>
                        <a:spcAft>
                          <a:spcPct val="0"/>
                        </a:spcAft>
                        <a:buClr>
                          <a:schemeClr val="folHlink"/>
                        </a:buClr>
                        <a:buSzTx/>
                        <a:buFont typeface="Symbol" pitchFamily="18"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Clinical manager experience (Yrs.)</a:t>
                      </a: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28</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20</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12</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r>
                        <a:rPr kumimoji="0" lang="en-US" sz="1200" b="0" i="0" u="none" strike="noStrike" kern="1200" cap="none" normalizeH="0" baseline="0" dirty="0" smtClean="0">
                          <a:ln>
                            <a:noFill/>
                          </a:ln>
                          <a:solidFill>
                            <a:schemeClr val="tx1"/>
                          </a:solidFill>
                          <a:effectLst/>
                          <a:latin typeface="Arial" pitchFamily="34" charset="0"/>
                          <a:ea typeface="+mn-ea"/>
                          <a:cs typeface="+mn-cs"/>
                        </a:rPr>
                        <a:t>Customer service mgr. experience (Yrs.)</a:t>
                      </a:r>
                      <a:endParaRPr kumimoji="0" lang="en-US" sz="1200" b="0" i="0" u="none" strike="noStrike" kern="1200" cap="none" normalizeH="0" baseline="0" dirty="0">
                        <a:ln>
                          <a:noFill/>
                        </a:ln>
                        <a:solidFill>
                          <a:schemeClr val="tx1"/>
                        </a:solidFill>
                        <a:effectLst/>
                        <a:latin typeface="Arial" pitchFamily="34" charset="0"/>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12</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23</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4</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0">
                <a:tc>
                  <a:txBody>
                    <a:bodyPr/>
                    <a:lstStyle/>
                    <a:p>
                      <a:r>
                        <a:rPr lang="en-US" sz="1200" dirty="0" err="1" smtClean="0"/>
                        <a:t>HIPAA</a:t>
                      </a:r>
                      <a:r>
                        <a:rPr lang="en-US" sz="1200" baseline="0" dirty="0" smtClean="0"/>
                        <a:t> Compliant</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Yes</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Yes</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Yes</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0">
                <a:tc>
                  <a:txBody>
                    <a:bodyPr/>
                    <a:lstStyle/>
                    <a:p>
                      <a:r>
                        <a:rPr lang="en-US" sz="1200" dirty="0" smtClean="0"/>
                        <a:t>Liability Insurance</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$5 million per claim and policy aggregate</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algn="ctr"/>
                      <a:r>
                        <a:rPr lang="en-US" sz="1200" kern="1200" dirty="0" smtClean="0">
                          <a:solidFill>
                            <a:schemeClr val="tx1"/>
                          </a:solidFill>
                          <a:effectLst/>
                          <a:latin typeface="+mn-lt"/>
                          <a:ea typeface="+mn-ea"/>
                          <a:cs typeface="+mn-cs"/>
                        </a:rPr>
                        <a:t>Umbrella policy ($20M aggregate), general liability ($2M aggregate)</a:t>
                      </a:r>
                      <a:endParaRPr lang="en-US" sz="1200" dirty="0"/>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algn="ctr" defTabSz="914400" rtl="0" eaLnBrk="1" latinLnBrk="0" hangingPunct="1"/>
                      <a:r>
                        <a:rPr lang="en-US" sz="1200" kern="1200" dirty="0" smtClean="0">
                          <a:solidFill>
                            <a:schemeClr val="tx1"/>
                          </a:solidFill>
                          <a:latin typeface="+mn-lt"/>
                          <a:ea typeface="+mn-ea"/>
                          <a:cs typeface="+mn-cs"/>
                        </a:rPr>
                        <a:t>$5 million dollars each occurrence</a:t>
                      </a:r>
                      <a:endParaRPr lang="en-US" sz="1200" kern="1200" dirty="0">
                        <a:solidFill>
                          <a:schemeClr val="tx1"/>
                        </a:solidFill>
                        <a:latin typeface="+mn-lt"/>
                        <a:ea typeface="+mn-ea"/>
                        <a:cs typeface="+mn-cs"/>
                      </a:endParaRPr>
                    </a:p>
                  </a:txBody>
                  <a:tcPr marL="27432" marR="27432" marT="27432" marB="274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 name="TextBox 1"/>
          <p:cNvSpPr txBox="1"/>
          <p:nvPr/>
        </p:nvSpPr>
        <p:spPr>
          <a:xfrm>
            <a:off x="304800" y="6142268"/>
            <a:ext cx="4214615" cy="258532"/>
          </a:xfrm>
          <a:prstGeom prst="rect">
            <a:avLst/>
          </a:prstGeom>
          <a:solidFill>
            <a:srgbClr val="FFFF00"/>
          </a:solidFill>
        </p:spPr>
        <p:txBody>
          <a:bodyPr wrap="none" rtlCol="0">
            <a:spAutoFit/>
          </a:bodyPr>
          <a:lstStyle/>
          <a:p>
            <a:r>
              <a:rPr lang="en-US" sz="1200" i="1" dirty="0" smtClean="0"/>
              <a:t>Shading denotes items that may be of concern to the Fund.</a:t>
            </a:r>
            <a:endParaRPr lang="en-US" sz="1200" i="1" dirty="0"/>
          </a:p>
        </p:txBody>
      </p:sp>
    </p:spTree>
    <p:extLst>
      <p:ext uri="{BB962C8B-B14F-4D97-AF65-F5344CB8AC3E}">
        <p14:creationId xmlns:p14="http://schemas.microsoft.com/office/powerpoint/2010/main" xmlns="" val="300089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lide Number Placeholder 3"/>
          <p:cNvSpPr>
            <a:spLocks noGrp="1"/>
          </p:cNvSpPr>
          <p:nvPr>
            <p:ph type="sldNum" sz="quarter" idx="10"/>
          </p:nvPr>
        </p:nvSpPr>
        <p:spPr/>
        <p:txBody>
          <a:bodyPr/>
          <a:lstStyle/>
          <a:p>
            <a:fld id="{F1B06204-F244-4A41-9BD6-2B1FC0785838}" type="slidenum">
              <a:rPr lang="en-US"/>
              <a:pPr/>
              <a:t>6</a:t>
            </a:fld>
            <a:endParaRPr lang="en-US"/>
          </a:p>
        </p:txBody>
      </p:sp>
      <p:sp>
        <p:nvSpPr>
          <p:cNvPr id="307202" name="Rectangle 2"/>
          <p:cNvSpPr>
            <a:spLocks noGrp="1" noChangeArrowheads="1"/>
          </p:cNvSpPr>
          <p:nvPr>
            <p:ph type="title"/>
          </p:nvPr>
        </p:nvSpPr>
        <p:spPr/>
        <p:txBody>
          <a:bodyPr/>
          <a:lstStyle/>
          <a:p>
            <a:r>
              <a:rPr lang="en-US" dirty="0"/>
              <a:t/>
            </a:r>
            <a:br>
              <a:rPr lang="en-US" dirty="0"/>
            </a:br>
            <a:r>
              <a:rPr lang="en-US" dirty="0" smtClean="0"/>
              <a:t>Executive Summary </a:t>
            </a:r>
            <a:r>
              <a:rPr lang="en-US" sz="2000" b="0" i="1" dirty="0" smtClean="0"/>
              <a:t>Minimum </a:t>
            </a:r>
            <a:r>
              <a:rPr lang="en-US" sz="2000" b="0" i="1" dirty="0"/>
              <a:t>Contractual </a:t>
            </a:r>
            <a:r>
              <a:rPr lang="en-US" sz="2000" b="0" i="1" dirty="0" smtClean="0"/>
              <a:t>Requirements</a:t>
            </a:r>
            <a:endParaRPr lang="en-US" sz="2000" b="0" i="1" dirty="0"/>
          </a:p>
        </p:txBody>
      </p:sp>
      <p:graphicFrame>
        <p:nvGraphicFramePr>
          <p:cNvPr id="307678" name="Group 478"/>
          <p:cNvGraphicFramePr>
            <a:graphicFrameLocks noGrp="1"/>
          </p:cNvGraphicFramePr>
          <p:nvPr>
            <p:extLst>
              <p:ext uri="{D42A27DB-BD31-4B8C-83A1-F6EECF244321}">
                <p14:modId xmlns:p14="http://schemas.microsoft.com/office/powerpoint/2010/main" xmlns="" val="2241582909"/>
              </p:ext>
            </p:extLst>
          </p:nvPr>
        </p:nvGraphicFramePr>
        <p:xfrm>
          <a:off x="152400" y="1118616"/>
          <a:ext cx="8763000" cy="4520184"/>
        </p:xfrm>
        <a:graphic>
          <a:graphicData uri="http://schemas.openxmlformats.org/drawingml/2006/table">
            <a:tbl>
              <a:tblPr/>
              <a:tblGrid>
                <a:gridCol w="228600"/>
                <a:gridCol w="4724400"/>
                <a:gridCol w="1447800"/>
                <a:gridCol w="1219200"/>
                <a:gridCol w="1143000"/>
              </a:tblGrid>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a:noFill/>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1" i="0" u="none" strike="noStrike" cap="none" normalizeH="0" baseline="0" smtClean="0">
                        <a:ln>
                          <a:noFill/>
                        </a:ln>
                        <a:solidFill>
                          <a:schemeClr val="tx1"/>
                        </a:solidFill>
                        <a:effectLst/>
                        <a:latin typeface="Arial" pitchFamily="34" charset="0"/>
                      </a:endParaRPr>
                    </a:p>
                  </a:txBody>
                  <a:tcPr marL="27432" marR="27432" marT="27432" marB="27432" anchor="b" horzOverflow="overflow">
                    <a:lnL>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286512">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Right to terminate with or without cause</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85928">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2</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Charge lowest member copay or discounted cost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85344">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3</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Pricing not contingent on clinical programs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1336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4</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Carve out specialty without price impact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dirty="0" smtClean="0">
                          <a:sym typeface="Wingdings 2" pitchFamily="18" charset="2"/>
                        </a:rPr>
                        <a:t></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r>
                        <a:rPr lang="en-US" sz="1200" dirty="0" smtClean="0">
                          <a:sym typeface="Wingdings 2" pitchFamily="18" charset="2"/>
                        </a:rPr>
                        <a:t></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5</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Grandfather current Formulary for initial contract term</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sym typeface="Wingdings" pitchFamily="34"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6</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Auditor selection at no cost to Fund</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sym typeface="Wingdings" pitchFamily="34"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16408">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7</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$40K overall performance standard penalty</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8</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Use US-based employees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9</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Transparent-basis retail pricing </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10</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Stand-alone retail guarantees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11</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Stand-alone mail order guarantees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70688">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12</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Retail pricing based on actual 11-digit </a:t>
                      </a:r>
                      <a:r>
                        <a:rPr kumimoji="0" lang="en-US" sz="1200" b="0" i="0" u="none" strike="noStrike" cap="none" normalizeH="0" baseline="0" dirty="0" err="1" smtClean="0">
                          <a:ln>
                            <a:noFill/>
                          </a:ln>
                          <a:solidFill>
                            <a:schemeClr val="tx1"/>
                          </a:solidFill>
                          <a:effectLst/>
                          <a:latin typeface="Arial" pitchFamily="34" charset="0"/>
                        </a:rPr>
                        <a:t>NDC</a:t>
                      </a:r>
                      <a:r>
                        <a:rPr kumimoji="0" lang="en-US" sz="1200" b="0" i="0" u="none" strike="noStrike" cap="none" normalizeH="0" baseline="0" dirty="0" smtClean="0">
                          <a:ln>
                            <a:noFill/>
                          </a:ln>
                          <a:solidFill>
                            <a:schemeClr val="tx1"/>
                          </a:solidFill>
                          <a:effectLst/>
                          <a:latin typeface="Arial" pitchFamily="34" charset="0"/>
                        </a:rPr>
                        <a:t> # </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6304">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13</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No removal of covered drug from coverage without Fund approval</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19456">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14</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PBM-initiated change in Formulary coverage will not change financial guarantees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dirty="0" smtClean="0">
                          <a:sym typeface="Wingdings 2" pitchFamily="18" charset="2"/>
                        </a:rPr>
                        <a:t></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15</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Medication management program changes require 90-</a:t>
                      </a:r>
                      <a:r>
                        <a:rPr kumimoji="0" lang="en-US" sz="1200" b="1" i="0" u="none" strike="noStrike" cap="none" normalizeH="0" baseline="0" dirty="0" err="1" smtClean="0">
                          <a:ln>
                            <a:noFill/>
                          </a:ln>
                          <a:solidFill>
                            <a:schemeClr val="tx1"/>
                          </a:solidFill>
                          <a:effectLst/>
                          <a:latin typeface="Arial" pitchFamily="34" charset="0"/>
                        </a:rPr>
                        <a:t>days notice</a:t>
                      </a:r>
                      <a:endParaRPr kumimoji="0" lang="en-US" sz="1200" b="1" i="0" u="none" strike="noStrike" cap="none" normalizeH="0" baseline="0" dirty="0" smtClean="0">
                        <a:ln>
                          <a:noFill/>
                        </a:ln>
                        <a:solidFill>
                          <a:schemeClr val="tx1"/>
                        </a:solidFill>
                        <a:effectLst/>
                        <a:latin typeface="Arial" pitchFamily="34" charset="0"/>
                      </a:endParaRP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bl>
          </a:graphicData>
        </a:graphic>
      </p:graphicFrame>
      <p:sp>
        <p:nvSpPr>
          <p:cNvPr id="307555" name="Text Box 355"/>
          <p:cNvSpPr txBox="1">
            <a:spLocks noChangeArrowheads="1"/>
          </p:cNvSpPr>
          <p:nvPr/>
        </p:nvSpPr>
        <p:spPr bwMode="auto">
          <a:xfrm>
            <a:off x="76200" y="6059269"/>
            <a:ext cx="2743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15000"/>
              </a:spcBef>
            </a:pPr>
            <a:r>
              <a:rPr lang="en-US" sz="1200" dirty="0">
                <a:sym typeface="Wingdings 2" pitchFamily="18" charset="2"/>
              </a:rPr>
              <a:t> - </a:t>
            </a:r>
            <a:r>
              <a:rPr lang="en-US" sz="1200" dirty="0" smtClean="0">
                <a:sym typeface="Wingdings 2" pitchFamily="18" charset="2"/>
              </a:rPr>
              <a:t>Fully meets requirement </a:t>
            </a:r>
            <a:endParaRPr lang="en-US" sz="1200" dirty="0">
              <a:sym typeface="Wingdings 2" pitchFamily="18" charset="2"/>
            </a:endParaRPr>
          </a:p>
          <a:p>
            <a:pPr>
              <a:spcBef>
                <a:spcPct val="15000"/>
              </a:spcBef>
            </a:pPr>
            <a:r>
              <a:rPr lang="en-US" sz="1200" dirty="0">
                <a:sym typeface="Wingdings" pitchFamily="34" charset="2"/>
              </a:rPr>
              <a:t> - </a:t>
            </a:r>
            <a:r>
              <a:rPr lang="en-US" sz="1200" dirty="0" smtClean="0">
                <a:sym typeface="Wingdings" pitchFamily="34" charset="2"/>
              </a:rPr>
              <a:t>Partially meets w caveats</a:t>
            </a:r>
            <a:endParaRPr lang="en-US" sz="1200" dirty="0">
              <a:sym typeface="Wingdings" pitchFamily="34" charset="2"/>
            </a:endParaRPr>
          </a:p>
          <a:p>
            <a:pPr>
              <a:spcBef>
                <a:spcPct val="15000"/>
              </a:spcBef>
            </a:pPr>
            <a:r>
              <a:rPr lang="en-US" sz="1200" dirty="0">
                <a:sym typeface="Wingdings 2" pitchFamily="18" charset="2"/>
              </a:rPr>
              <a:t> - </a:t>
            </a:r>
            <a:r>
              <a:rPr lang="en-US" sz="1200" dirty="0" smtClean="0">
                <a:sym typeface="Wingdings 2" pitchFamily="18" charset="2"/>
              </a:rPr>
              <a:t>Does not meet requirement</a:t>
            </a:r>
            <a:endParaRPr lang="en-US" sz="1200" dirty="0">
              <a:sym typeface="Wingdings 2" pitchFamily="18" charset="2"/>
            </a:endParaRPr>
          </a:p>
        </p:txBody>
      </p:sp>
      <p:sp>
        <p:nvSpPr>
          <p:cNvPr id="7" name="Text Box 355"/>
          <p:cNvSpPr txBox="1">
            <a:spLocks noChangeArrowheads="1"/>
          </p:cNvSpPr>
          <p:nvPr/>
        </p:nvSpPr>
        <p:spPr bwMode="auto">
          <a:xfrm>
            <a:off x="152400" y="5685068"/>
            <a:ext cx="5943600" cy="2585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15000"/>
              </a:spcBef>
            </a:pPr>
            <a:r>
              <a:rPr lang="en-US" sz="1200" b="1" i="1" dirty="0" smtClean="0"/>
              <a:t>Requirements in bold represent the critical </a:t>
            </a:r>
            <a:r>
              <a:rPr lang="en-US" sz="1200" b="1" i="1" dirty="0"/>
              <a:t>components of </a:t>
            </a:r>
            <a:r>
              <a:rPr lang="en-US" sz="1200" b="1" i="1" dirty="0" smtClean="0"/>
              <a:t>a transparent bid.</a:t>
            </a:r>
            <a:endParaRPr lang="en-US" sz="1200" b="1"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3"/>
          <p:cNvSpPr>
            <a:spLocks noGrp="1"/>
          </p:cNvSpPr>
          <p:nvPr>
            <p:ph type="sldNum" sz="quarter" idx="10"/>
          </p:nvPr>
        </p:nvSpPr>
        <p:spPr/>
        <p:txBody>
          <a:bodyPr/>
          <a:lstStyle/>
          <a:p>
            <a:fld id="{575F0E5F-69EA-4111-A020-5E082D03B275}" type="slidenum">
              <a:rPr lang="en-US"/>
              <a:pPr/>
              <a:t>7</a:t>
            </a:fld>
            <a:endParaRPr lang="en-US"/>
          </a:p>
        </p:txBody>
      </p:sp>
      <p:sp>
        <p:nvSpPr>
          <p:cNvPr id="308226" name="Rectangle 2"/>
          <p:cNvSpPr>
            <a:spLocks noGrp="1" noChangeArrowheads="1"/>
          </p:cNvSpPr>
          <p:nvPr>
            <p:ph type="title"/>
          </p:nvPr>
        </p:nvSpPr>
        <p:spPr/>
        <p:txBody>
          <a:bodyPr/>
          <a:lstStyle/>
          <a:p>
            <a:r>
              <a:rPr lang="en-US" dirty="0"/>
              <a:t>Executive Summary </a:t>
            </a:r>
            <a:r>
              <a:rPr lang="en-US" sz="2000" b="0" i="1" dirty="0" smtClean="0"/>
              <a:t>Minimum </a:t>
            </a:r>
            <a:r>
              <a:rPr lang="en-US" sz="2000" b="0" i="1" dirty="0"/>
              <a:t>Contractual </a:t>
            </a:r>
            <a:r>
              <a:rPr lang="en-US" sz="2000" b="0" i="1" dirty="0" smtClean="0"/>
              <a:t>Requirements - Continued</a:t>
            </a:r>
            <a:endParaRPr lang="en-US" sz="2000" b="0" i="1" dirty="0"/>
          </a:p>
        </p:txBody>
      </p:sp>
      <p:graphicFrame>
        <p:nvGraphicFramePr>
          <p:cNvPr id="308683" name="Group 459"/>
          <p:cNvGraphicFramePr>
            <a:graphicFrameLocks noGrp="1"/>
          </p:cNvGraphicFramePr>
          <p:nvPr>
            <p:extLst>
              <p:ext uri="{D42A27DB-BD31-4B8C-83A1-F6EECF244321}">
                <p14:modId xmlns:p14="http://schemas.microsoft.com/office/powerpoint/2010/main" xmlns="" val="3792865365"/>
              </p:ext>
            </p:extLst>
          </p:nvPr>
        </p:nvGraphicFramePr>
        <p:xfrm>
          <a:off x="228600" y="1115568"/>
          <a:ext cx="8686800" cy="4142232"/>
        </p:xfrm>
        <a:graphic>
          <a:graphicData uri="http://schemas.openxmlformats.org/drawingml/2006/table">
            <a:tbl>
              <a:tblPr/>
              <a:tblGrid>
                <a:gridCol w="333375"/>
                <a:gridCol w="4543425"/>
                <a:gridCol w="1447800"/>
                <a:gridCol w="1295400"/>
                <a:gridCol w="1066800"/>
              </a:tblGrid>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a:noFill/>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16</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kern="1200" cap="none" normalizeH="0" baseline="0" dirty="0" smtClean="0">
                          <a:ln>
                            <a:noFill/>
                          </a:ln>
                          <a:solidFill>
                            <a:schemeClr val="tx1"/>
                          </a:solidFill>
                          <a:effectLst/>
                          <a:latin typeface="Arial" pitchFamily="34" charset="0"/>
                          <a:ea typeface="+mn-ea"/>
                          <a:cs typeface="+mn-cs"/>
                        </a:rPr>
                        <a:t>All generic drugs included in generic discount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17</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100% of audit recoveries go to Client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18</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Data is sole property of Client</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19</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Provide draft contract with all provisions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20</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No outreach to members without prior approval</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kern="1200" cap="none" normalizeH="0" baseline="0" dirty="0" smtClean="0">
                        <a:ln>
                          <a:noFill/>
                        </a:ln>
                        <a:solidFill>
                          <a:schemeClr val="tx1"/>
                        </a:solidFill>
                        <a:effectLst/>
                        <a:latin typeface="+mn-lt"/>
                        <a:ea typeface="+mn-ea"/>
                        <a:cs typeface="+mn-cs"/>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21</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dirty="0" smtClean="0"/>
                        <a:t>Load prior authorizations and</a:t>
                      </a:r>
                      <a:r>
                        <a:rPr lang="en-US" sz="1200" baseline="0" dirty="0" smtClean="0"/>
                        <a:t> files at no charge </a:t>
                      </a:r>
                      <a:endParaRPr lang="en-US" sz="1200"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7432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22</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dirty="0" smtClean="0"/>
                        <a:t>180-day notification</a:t>
                      </a:r>
                      <a:r>
                        <a:rPr lang="en-US" sz="1200" baseline="0" dirty="0" smtClean="0"/>
                        <a:t> of </a:t>
                      </a:r>
                      <a:r>
                        <a:rPr lang="en-US" sz="1200" baseline="0" dirty="0" err="1" smtClean="0"/>
                        <a:t>AWP</a:t>
                      </a:r>
                      <a:r>
                        <a:rPr lang="en-US" sz="1200" baseline="0" dirty="0" smtClean="0"/>
                        <a:t> source switch</a:t>
                      </a:r>
                      <a:endParaRPr lang="en-US" sz="1200"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23</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b="1" dirty="0" smtClean="0"/>
                        <a:t>Rebate revenue credited</a:t>
                      </a:r>
                      <a:r>
                        <a:rPr lang="en-US" sz="1200" b="1" baseline="0" dirty="0" smtClean="0"/>
                        <a:t> via quarterly invoice after 120-days of end of quarter</a:t>
                      </a:r>
                      <a:endParaRPr lang="en-US" sz="1200" b="1"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sym typeface="Wingdings" pitchFamily="34"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24a</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b="1" dirty="0" smtClean="0"/>
                        <a:t>100%</a:t>
                      </a:r>
                      <a:r>
                        <a:rPr lang="en-US" sz="1200" b="1" baseline="0" dirty="0" smtClean="0"/>
                        <a:t> pass through of point-of-service discounts</a:t>
                      </a:r>
                      <a:endParaRPr lang="en-US" sz="1200" b="1"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sym typeface="Wingdings" pitchFamily="34"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24b</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b="1" dirty="0" smtClean="0"/>
                        <a:t>Adheres to our </a:t>
                      </a:r>
                      <a:r>
                        <a:rPr lang="en-US" sz="1200" b="1" dirty="0" err="1" smtClean="0"/>
                        <a:t>AWP</a:t>
                      </a:r>
                      <a:r>
                        <a:rPr lang="en-US" sz="1200" b="1" dirty="0" smtClean="0"/>
                        <a:t> definition: 11-digit</a:t>
                      </a:r>
                      <a:r>
                        <a:rPr lang="en-US" sz="1200" b="1" baseline="0" dirty="0" smtClean="0"/>
                        <a:t> </a:t>
                      </a:r>
                      <a:r>
                        <a:rPr lang="en-US" sz="1200" b="1" baseline="0" dirty="0" err="1" smtClean="0"/>
                        <a:t>NDC</a:t>
                      </a:r>
                      <a:r>
                        <a:rPr lang="en-US" sz="1200" b="1" baseline="0" dirty="0" smtClean="0"/>
                        <a:t> #</a:t>
                      </a:r>
                      <a:endParaRPr lang="en-US" sz="1200" b="1"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24c</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dirty="0" smtClean="0"/>
                        <a:t>Adheres to our</a:t>
                      </a:r>
                      <a:r>
                        <a:rPr lang="en-US" sz="1200" baseline="0" dirty="0" smtClean="0"/>
                        <a:t> definition of </a:t>
                      </a:r>
                      <a:r>
                        <a:rPr lang="en-US" sz="1200" dirty="0" smtClean="0"/>
                        <a:t>Formulary: Current</a:t>
                      </a:r>
                      <a:r>
                        <a:rPr lang="en-US" sz="1200" baseline="0" dirty="0" smtClean="0"/>
                        <a:t> list of preferred, non-preferred and generics</a:t>
                      </a:r>
                      <a:endParaRPr lang="en-US" sz="1200"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24d</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b="1" dirty="0" smtClean="0"/>
                        <a:t>Adheres</a:t>
                      </a:r>
                      <a:r>
                        <a:rPr lang="en-US" sz="1200" b="1" baseline="0" dirty="0" smtClean="0"/>
                        <a:t> to our definition of Rebates: Any kind of revenue sources from manufacturer</a:t>
                      </a:r>
                      <a:endParaRPr lang="en-US" sz="1200" b="1"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kumimoji="0" lang="en-US" sz="1200" b="0" i="0" u="none" strike="noStrike" cap="none" normalizeH="0" baseline="0" dirty="0" smtClean="0">
                        <a:ln>
                          <a:noFill/>
                        </a:ln>
                        <a:solidFill>
                          <a:schemeClr val="tx1"/>
                        </a:solidFill>
                        <a:effectLst/>
                        <a:latin typeface="Arial" pitchFamily="34" charset="0"/>
                        <a:sym typeface="Wingdings 2" pitchFamily="18" charset="2"/>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207264">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25e</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smtClean="0">
                          <a:solidFill>
                            <a:schemeClr val="tx1"/>
                          </a:solidFill>
                          <a:latin typeface="+mn-lt"/>
                          <a:ea typeface="+mn-ea"/>
                          <a:cs typeface="+mn-cs"/>
                        </a:rPr>
                        <a:t>Adheres to our definition of  measuring </a:t>
                      </a:r>
                      <a:r>
                        <a:rPr lang="en-US" sz="1200" b="1" kern="1200" baseline="0" dirty="0" err="1" smtClean="0">
                          <a:solidFill>
                            <a:schemeClr val="tx1"/>
                          </a:solidFill>
                          <a:latin typeface="+mn-lt"/>
                          <a:ea typeface="+mn-ea"/>
                          <a:cs typeface="+mn-cs"/>
                        </a:rPr>
                        <a:t>AWP</a:t>
                      </a:r>
                      <a:r>
                        <a:rPr lang="en-US" sz="1200" b="1" kern="1200" baseline="0" dirty="0" smtClean="0">
                          <a:solidFill>
                            <a:schemeClr val="tx1"/>
                          </a:solidFill>
                          <a:latin typeface="+mn-lt"/>
                          <a:ea typeface="+mn-ea"/>
                          <a:cs typeface="+mn-cs"/>
                        </a:rPr>
                        <a:t> discounts on a component basis</a:t>
                      </a: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bl>
          </a:graphicData>
        </a:graphic>
      </p:graphicFrame>
      <p:sp>
        <p:nvSpPr>
          <p:cNvPr id="5" name="Text Box 355"/>
          <p:cNvSpPr txBox="1">
            <a:spLocks noChangeArrowheads="1"/>
          </p:cNvSpPr>
          <p:nvPr/>
        </p:nvSpPr>
        <p:spPr bwMode="auto">
          <a:xfrm>
            <a:off x="152400" y="5334000"/>
            <a:ext cx="5943600" cy="2585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15000"/>
              </a:spcBef>
            </a:pPr>
            <a:r>
              <a:rPr lang="en-US" sz="1200" b="1" i="1" dirty="0">
                <a:latin typeface="+mn-lt"/>
              </a:rPr>
              <a:t>Requirements in bold </a:t>
            </a:r>
            <a:r>
              <a:rPr lang="en-US" sz="1200" b="1" i="1" dirty="0" smtClean="0"/>
              <a:t>represent the critical </a:t>
            </a:r>
            <a:r>
              <a:rPr lang="en-US" sz="1200" b="1" i="1" dirty="0"/>
              <a:t>components of </a:t>
            </a:r>
            <a:r>
              <a:rPr lang="en-US" sz="1200" b="1" i="1" dirty="0" smtClean="0"/>
              <a:t>a transparent bid.</a:t>
            </a:r>
            <a:endParaRPr lang="en-US" sz="1200" b="1" i="1" dirty="0"/>
          </a:p>
        </p:txBody>
      </p:sp>
      <p:sp>
        <p:nvSpPr>
          <p:cNvPr id="6" name="Text Box 355"/>
          <p:cNvSpPr txBox="1">
            <a:spLocks noChangeArrowheads="1"/>
          </p:cNvSpPr>
          <p:nvPr/>
        </p:nvSpPr>
        <p:spPr bwMode="auto">
          <a:xfrm>
            <a:off x="76200" y="6059269"/>
            <a:ext cx="2743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15000"/>
              </a:spcBef>
            </a:pPr>
            <a:r>
              <a:rPr lang="en-US" sz="1200" dirty="0">
                <a:sym typeface="Wingdings 2" pitchFamily="18" charset="2"/>
              </a:rPr>
              <a:t> - </a:t>
            </a:r>
            <a:r>
              <a:rPr lang="en-US" sz="1200" dirty="0" smtClean="0">
                <a:sym typeface="Wingdings 2" pitchFamily="18" charset="2"/>
              </a:rPr>
              <a:t>Fully meets requirement </a:t>
            </a:r>
            <a:endParaRPr lang="en-US" sz="1200" dirty="0">
              <a:sym typeface="Wingdings 2" pitchFamily="18" charset="2"/>
            </a:endParaRPr>
          </a:p>
          <a:p>
            <a:pPr>
              <a:spcBef>
                <a:spcPct val="15000"/>
              </a:spcBef>
            </a:pPr>
            <a:r>
              <a:rPr lang="en-US" sz="1200" dirty="0">
                <a:sym typeface="Wingdings" pitchFamily="34" charset="2"/>
              </a:rPr>
              <a:t> - </a:t>
            </a:r>
            <a:r>
              <a:rPr lang="en-US" sz="1200" dirty="0" smtClean="0">
                <a:sym typeface="Wingdings" pitchFamily="34" charset="2"/>
              </a:rPr>
              <a:t>Partially meets w caveats</a:t>
            </a:r>
            <a:endParaRPr lang="en-US" sz="1200" dirty="0">
              <a:sym typeface="Wingdings" pitchFamily="34" charset="2"/>
            </a:endParaRPr>
          </a:p>
          <a:p>
            <a:pPr>
              <a:spcBef>
                <a:spcPct val="15000"/>
              </a:spcBef>
            </a:pPr>
            <a:r>
              <a:rPr lang="en-US" sz="1200" dirty="0">
                <a:sym typeface="Wingdings 2" pitchFamily="18" charset="2"/>
              </a:rPr>
              <a:t> - </a:t>
            </a:r>
            <a:r>
              <a:rPr lang="en-US" sz="1200" dirty="0" smtClean="0">
                <a:sym typeface="Wingdings 2" pitchFamily="18" charset="2"/>
              </a:rPr>
              <a:t>Does not meet requirement</a:t>
            </a:r>
            <a:endParaRPr lang="en-US" sz="1200" dirty="0">
              <a:sym typeface="Wingdings 2" pitchFamily="18" charset="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3"/>
          <p:cNvSpPr>
            <a:spLocks noGrp="1"/>
          </p:cNvSpPr>
          <p:nvPr>
            <p:ph type="sldNum" sz="quarter" idx="10"/>
          </p:nvPr>
        </p:nvSpPr>
        <p:spPr/>
        <p:txBody>
          <a:bodyPr/>
          <a:lstStyle/>
          <a:p>
            <a:fld id="{575F0E5F-69EA-4111-A020-5E082D03B275}" type="slidenum">
              <a:rPr lang="en-US"/>
              <a:pPr/>
              <a:t>8</a:t>
            </a:fld>
            <a:endParaRPr lang="en-US"/>
          </a:p>
        </p:txBody>
      </p:sp>
      <p:sp>
        <p:nvSpPr>
          <p:cNvPr id="308226" name="Rectangle 2"/>
          <p:cNvSpPr>
            <a:spLocks noGrp="1" noChangeArrowheads="1"/>
          </p:cNvSpPr>
          <p:nvPr>
            <p:ph type="title"/>
          </p:nvPr>
        </p:nvSpPr>
        <p:spPr/>
        <p:txBody>
          <a:bodyPr/>
          <a:lstStyle/>
          <a:p>
            <a:r>
              <a:rPr lang="en-US" dirty="0"/>
              <a:t>Executive Summary </a:t>
            </a:r>
            <a:r>
              <a:rPr lang="en-US" sz="2000" b="0" i="1" dirty="0" smtClean="0"/>
              <a:t>Minimum </a:t>
            </a:r>
            <a:r>
              <a:rPr lang="en-US" sz="2000" b="0" i="1" dirty="0"/>
              <a:t>Contractual Requirements - Continued</a:t>
            </a:r>
          </a:p>
        </p:txBody>
      </p:sp>
      <p:graphicFrame>
        <p:nvGraphicFramePr>
          <p:cNvPr id="308683" name="Group 459"/>
          <p:cNvGraphicFramePr>
            <a:graphicFrameLocks noGrp="1"/>
          </p:cNvGraphicFramePr>
          <p:nvPr>
            <p:extLst>
              <p:ext uri="{D42A27DB-BD31-4B8C-83A1-F6EECF244321}">
                <p14:modId xmlns:p14="http://schemas.microsoft.com/office/powerpoint/2010/main" xmlns="" val="3624724484"/>
              </p:ext>
            </p:extLst>
          </p:nvPr>
        </p:nvGraphicFramePr>
        <p:xfrm>
          <a:off x="228599" y="1313688"/>
          <a:ext cx="8610601" cy="2039112"/>
        </p:xfrm>
        <a:graphic>
          <a:graphicData uri="http://schemas.openxmlformats.org/drawingml/2006/table">
            <a:tbl>
              <a:tblPr/>
              <a:tblGrid>
                <a:gridCol w="333376"/>
                <a:gridCol w="4619625"/>
                <a:gridCol w="1447800"/>
                <a:gridCol w="1143000"/>
                <a:gridCol w="1066800"/>
              </a:tblGrid>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a:noFill/>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25f</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r>
                        <a:rPr lang="en-US" sz="1200" kern="1200" baseline="0" dirty="0" smtClean="0">
                          <a:solidFill>
                            <a:schemeClr val="tx1"/>
                          </a:solidFill>
                          <a:latin typeface="+mn-lt"/>
                          <a:ea typeface="+mn-ea"/>
                          <a:cs typeface="+mn-cs"/>
                        </a:rPr>
                        <a:t>Guarantee measurement excludes saving impact from </a:t>
                      </a:r>
                      <a:r>
                        <a:rPr lang="en-US" sz="1200" kern="1200" baseline="0" dirty="0" err="1" smtClean="0">
                          <a:solidFill>
                            <a:schemeClr val="tx1"/>
                          </a:solidFill>
                          <a:latin typeface="+mn-lt"/>
                          <a:ea typeface="+mn-ea"/>
                          <a:cs typeface="+mn-cs"/>
                        </a:rPr>
                        <a:t>DUR</a:t>
                      </a:r>
                      <a:r>
                        <a:rPr lang="en-US" sz="1200" kern="1200" baseline="0" dirty="0" smtClean="0">
                          <a:solidFill>
                            <a:schemeClr val="tx1"/>
                          </a:solidFill>
                          <a:latin typeface="+mn-lt"/>
                          <a:ea typeface="+mn-ea"/>
                          <a:cs typeface="+mn-cs"/>
                        </a:rPr>
                        <a:t>, UM and Formulary programs</a:t>
                      </a:r>
                      <a:endParaRPr lang="en-US" sz="1200" kern="1200" baseline="0" dirty="0">
                        <a:solidFill>
                          <a:schemeClr val="tx1"/>
                        </a:solidFill>
                        <a:latin typeface="+mn-lt"/>
                        <a:ea typeface="+mn-ea"/>
                        <a:cs typeface="+mn-cs"/>
                      </a:endParaRP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432816">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1" i="0" u="none" strike="noStrike" cap="none" normalizeH="0" baseline="0" dirty="0" smtClean="0">
                          <a:ln>
                            <a:noFill/>
                          </a:ln>
                          <a:solidFill>
                            <a:schemeClr val="tx1"/>
                          </a:solidFill>
                          <a:effectLst/>
                          <a:latin typeface="Arial" pitchFamily="34" charset="0"/>
                        </a:rPr>
                        <a:t>25g</a:t>
                      </a:r>
                    </a:p>
                  </a:txBody>
                  <a:tcPr marL="27432" marR="27432" marT="27432" marB="27432" horzOverflow="overflow">
                    <a:lnL w="6350" cap="flat" cmpd="sng" algn="ctr">
                      <a:solidFill>
                        <a:srgbClr val="616365"/>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Adheres to </a:t>
                      </a:r>
                      <a:r>
                        <a:rPr lang="en-US" sz="1200" b="1" baseline="0" dirty="0" smtClean="0"/>
                        <a:t>definition that m</a:t>
                      </a:r>
                      <a:r>
                        <a:rPr lang="en-US" sz="1200" b="1" dirty="0" smtClean="0"/>
                        <a:t>ember copays may not be taken as a reduction to ingredient</a:t>
                      </a:r>
                      <a:r>
                        <a:rPr lang="en-US" sz="1200" b="1" baseline="0" dirty="0" smtClean="0"/>
                        <a:t> cost for </a:t>
                      </a:r>
                      <a:r>
                        <a:rPr lang="en-US" sz="1200" b="1" baseline="0" dirty="0" err="1" smtClean="0"/>
                        <a:t>AWP</a:t>
                      </a:r>
                      <a:endParaRPr lang="en-US" sz="1200" b="1" dirty="0" smtClean="0"/>
                    </a:p>
                    <a:p>
                      <a:endParaRPr lang="en-US" sz="1200" b="1" dirty="0"/>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sym typeface="Wingdings 2" pitchFamily="18" charset="2"/>
                        </a:rPr>
                        <a:t></a:t>
                      </a:r>
                      <a:endParaRPr lang="en-US" sz="1200" dirty="0" smtClean="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0">
                <a:tc gridSpan="2">
                  <a:txBody>
                    <a:bodyPr/>
                    <a:lstStyle/>
                    <a:p>
                      <a:pPr marL="0" marR="0" lvl="0" indent="0" algn="ctr" defTabSz="914400" rtl="0" eaLnBrk="1" fontAlgn="base" latinLnBrk="0" hangingPunct="1">
                        <a:lnSpc>
                          <a:spcPct val="90000"/>
                        </a:lnSpc>
                        <a:spcBef>
                          <a:spcPct val="65000"/>
                        </a:spcBef>
                        <a:spcAft>
                          <a:spcPct val="0"/>
                        </a:spcAft>
                        <a:buClr>
                          <a:schemeClr val="folHlink"/>
                        </a:buClr>
                        <a:buSzTx/>
                        <a:buFont typeface="Wingdings" pitchFamily="34" charset="2"/>
                        <a:buNone/>
                        <a:tabLst/>
                        <a:defRPr/>
                      </a:pPr>
                      <a:r>
                        <a:rPr lang="en-US" sz="1200" b="1" i="1" kern="1200" dirty="0" smtClean="0">
                          <a:solidFill>
                            <a:srgbClr val="FF0000"/>
                          </a:solidFill>
                          <a:latin typeface="+mn-lt"/>
                          <a:ea typeface="+mn-ea"/>
                          <a:cs typeface="+mn-cs"/>
                        </a:rPr>
                        <a:t>TOTAL (30) REQUIREMENTS MET</a:t>
                      </a:r>
                      <a:r>
                        <a:rPr lang="en-US" sz="1200" b="1" i="1" kern="1200" dirty="0" smtClean="0">
                          <a:solidFill>
                            <a:schemeClr val="tx1"/>
                          </a:solidFill>
                          <a:latin typeface="+mn-lt"/>
                          <a:ea typeface="+mn-ea"/>
                          <a:cs typeface="+mn-cs"/>
                        </a:rPr>
                        <a:t>(excludes requirements</a:t>
                      </a:r>
                      <a:r>
                        <a:rPr lang="en-US" sz="1200" b="1" i="1" kern="1200" baseline="0" dirty="0" smtClean="0">
                          <a:solidFill>
                            <a:schemeClr val="tx1"/>
                          </a:solidFill>
                          <a:latin typeface="+mn-lt"/>
                          <a:ea typeface="+mn-ea"/>
                          <a:cs typeface="+mn-cs"/>
                        </a:rPr>
                        <a:t> that partially agree or disagree</a:t>
                      </a:r>
                      <a:r>
                        <a:rPr lang="en-US" sz="1200" b="1" i="1" kern="1200" dirty="0" smtClean="0">
                          <a:solidFill>
                            <a:schemeClr val="tx1"/>
                          </a:solidFill>
                          <a:latin typeface="+mn-lt"/>
                          <a:ea typeface="+mn-ea"/>
                          <a:cs typeface="+mn-cs"/>
                        </a:rPr>
                        <a:t>)</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c hMerge="1">
                  <a:txBody>
                    <a:bodyPr/>
                    <a:lstStyle/>
                    <a:p>
                      <a:pPr marL="0" marR="0" lvl="0" indent="0" algn="l" defTabSz="914400" rtl="0" eaLnBrk="1" fontAlgn="base" latinLnBrk="0" hangingPunct="1">
                        <a:lnSpc>
                          <a:spcPct val="90000"/>
                        </a:lnSpc>
                        <a:spcBef>
                          <a:spcPct val="65000"/>
                        </a:spcBef>
                        <a:spcAft>
                          <a:spcPct val="0"/>
                        </a:spcAft>
                        <a:buClr>
                          <a:schemeClr val="folHlink"/>
                        </a:buClr>
                        <a:buSzTx/>
                        <a:buFont typeface="Wingdings" pitchFamily="34" charset="2"/>
                        <a:buNone/>
                        <a:tabLst/>
                        <a:defRPr/>
                      </a:pPr>
                      <a:endParaRPr lang="en-US" sz="1200" b="1" i="1" kern="1200" dirty="0" smtClean="0">
                        <a:solidFill>
                          <a:schemeClr val="tx1"/>
                        </a:solidFill>
                        <a:latin typeface="+mn-lt"/>
                        <a:ea typeface="+mn-ea"/>
                        <a:cs typeface="+mn-cs"/>
                      </a:endParaRP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FFD81"/>
                    </a:solidFill>
                  </a:tcPr>
                </a:tc>
                <a:tc>
                  <a:txBody>
                    <a:bodyPr/>
                    <a:lstStyle/>
                    <a:p>
                      <a:r>
                        <a:rPr lang="en-US" sz="1200" dirty="0" smtClean="0"/>
                        <a:t>18</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c>
                  <a:txBody>
                    <a:bodyPr/>
                    <a:lstStyle/>
                    <a:p>
                      <a:r>
                        <a:rPr lang="en-US" sz="1200" dirty="0" smtClean="0"/>
                        <a:t>26</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c>
                  <a:txBody>
                    <a:bodyPr/>
                    <a:lstStyle/>
                    <a:p>
                      <a:r>
                        <a:rPr lang="en-US" sz="1200" dirty="0" smtClean="0"/>
                        <a:t>21</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r>
              <a:tr h="0">
                <a:tc gridSpan="2">
                  <a:txBody>
                    <a:bodyPr/>
                    <a:lstStyle/>
                    <a:p>
                      <a:pPr marL="0" marR="0" lvl="0" indent="0" algn="ctr" defTabSz="914400" rtl="0" eaLnBrk="1" fontAlgn="base" latinLnBrk="0" hangingPunct="1">
                        <a:lnSpc>
                          <a:spcPct val="90000"/>
                        </a:lnSpc>
                        <a:spcBef>
                          <a:spcPct val="65000"/>
                        </a:spcBef>
                        <a:spcAft>
                          <a:spcPct val="0"/>
                        </a:spcAft>
                        <a:buClr>
                          <a:schemeClr val="folHlink"/>
                        </a:buClr>
                        <a:buSzTx/>
                        <a:buFont typeface="Wingdings" pitchFamily="34" charset="2"/>
                        <a:buNone/>
                        <a:tabLst/>
                        <a:defRPr/>
                      </a:pPr>
                      <a:r>
                        <a:rPr lang="en-US" sz="1200" b="1" i="1" kern="1200" dirty="0" smtClean="0">
                          <a:solidFill>
                            <a:srgbClr val="FF0000"/>
                          </a:solidFill>
                          <a:latin typeface="+mn-lt"/>
                          <a:ea typeface="+mn-ea"/>
                          <a:cs typeface="+mn-cs"/>
                        </a:rPr>
                        <a:t>PERCENTAGE OF CRITERIA MET</a:t>
                      </a:r>
                      <a:r>
                        <a:rPr lang="en-US" sz="1200" b="1" i="1" kern="1200" dirty="0" smtClean="0">
                          <a:solidFill>
                            <a:schemeClr val="tx1"/>
                          </a:solidFill>
                          <a:latin typeface="+mn-lt"/>
                          <a:ea typeface="+mn-ea"/>
                          <a:cs typeface="+mn-cs"/>
                        </a:rPr>
                        <a:t> (excludes requirements</a:t>
                      </a:r>
                      <a:r>
                        <a:rPr lang="en-US" sz="1200" b="1" i="1" kern="1200" baseline="0" dirty="0" smtClean="0">
                          <a:solidFill>
                            <a:schemeClr val="tx1"/>
                          </a:solidFill>
                          <a:latin typeface="+mn-lt"/>
                          <a:ea typeface="+mn-ea"/>
                          <a:cs typeface="+mn-cs"/>
                        </a:rPr>
                        <a:t> that partially agree or disagree</a:t>
                      </a:r>
                      <a:r>
                        <a:rPr lang="en-US" sz="1200" b="1" i="1" kern="1200" dirty="0" smtClean="0">
                          <a:solidFill>
                            <a:schemeClr val="tx1"/>
                          </a:solidFill>
                          <a:latin typeface="+mn-lt"/>
                          <a:ea typeface="+mn-ea"/>
                          <a:cs typeface="+mn-cs"/>
                        </a:rPr>
                        <a:t>)</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c hMerge="1">
                  <a:txBody>
                    <a:bodyPr/>
                    <a:lstStyle/>
                    <a:p>
                      <a:pPr marL="0" marR="0" lvl="0" indent="0" algn="l" defTabSz="914400" rtl="0" eaLnBrk="1" fontAlgn="base" latinLnBrk="0" hangingPunct="1">
                        <a:lnSpc>
                          <a:spcPct val="90000"/>
                        </a:lnSpc>
                        <a:spcBef>
                          <a:spcPct val="65000"/>
                        </a:spcBef>
                        <a:spcAft>
                          <a:spcPct val="0"/>
                        </a:spcAft>
                        <a:buClr>
                          <a:schemeClr val="folHlink"/>
                        </a:buClr>
                        <a:buSzTx/>
                        <a:buFont typeface="Wingdings" pitchFamily="34" charset="2"/>
                        <a:buNone/>
                        <a:tabLst/>
                        <a:defRPr/>
                      </a:pPr>
                      <a:endParaRPr lang="en-US" sz="1200" b="1" i="1" kern="1200" dirty="0" smtClean="0">
                        <a:solidFill>
                          <a:schemeClr val="tx1"/>
                        </a:solidFill>
                        <a:latin typeface="+mn-lt"/>
                        <a:ea typeface="+mn-ea"/>
                        <a:cs typeface="+mn-cs"/>
                      </a:endParaRPr>
                    </a:p>
                  </a:txBody>
                  <a:tcPr marL="27432" marR="27432" marT="27432" marB="27432" horzOverflow="overflow">
                    <a:lnL>
                      <a:noFill/>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FFD81"/>
                    </a:solidFill>
                  </a:tcPr>
                </a:tc>
                <a:tc>
                  <a:txBody>
                    <a:bodyPr/>
                    <a:lstStyle/>
                    <a:p>
                      <a:r>
                        <a:rPr lang="en-US" sz="1200" dirty="0" smtClean="0"/>
                        <a:t>60%</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87%</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c>
                  <a:txBody>
                    <a:bodyPr/>
                    <a:lstStyle/>
                    <a:p>
                      <a:r>
                        <a:rPr lang="en-US" sz="1200" dirty="0" smtClean="0"/>
                        <a:t>70%</a:t>
                      </a:r>
                      <a:endParaRPr lang="en-US" sz="1200" dirty="0"/>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alpha val="72000"/>
                      </a:srgbClr>
                    </a:solidFill>
                  </a:tcPr>
                </a:tc>
              </a:tr>
            </a:tbl>
          </a:graphicData>
        </a:graphic>
      </p:graphicFrame>
      <p:sp>
        <p:nvSpPr>
          <p:cNvPr id="5" name="Text Box 355"/>
          <p:cNvSpPr txBox="1">
            <a:spLocks noChangeArrowheads="1"/>
          </p:cNvSpPr>
          <p:nvPr/>
        </p:nvSpPr>
        <p:spPr bwMode="auto">
          <a:xfrm>
            <a:off x="152400" y="3399068"/>
            <a:ext cx="5943600" cy="2585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15000"/>
              </a:spcBef>
            </a:pPr>
            <a:r>
              <a:rPr lang="en-US" sz="1200" b="1" i="1" dirty="0">
                <a:latin typeface="+mn-lt"/>
              </a:rPr>
              <a:t>Requirements in bold </a:t>
            </a:r>
            <a:r>
              <a:rPr lang="en-US" sz="1200" b="1" i="1" dirty="0" smtClean="0"/>
              <a:t>represent the critical </a:t>
            </a:r>
            <a:r>
              <a:rPr lang="en-US" sz="1200" b="1" i="1" dirty="0"/>
              <a:t>components of </a:t>
            </a:r>
            <a:r>
              <a:rPr lang="en-US" sz="1200" b="1" i="1" dirty="0" smtClean="0"/>
              <a:t>a transparent bid.</a:t>
            </a:r>
            <a:endParaRPr lang="en-US" sz="1200" b="1" i="1" dirty="0"/>
          </a:p>
        </p:txBody>
      </p:sp>
      <p:sp>
        <p:nvSpPr>
          <p:cNvPr id="6" name="Text Box 355"/>
          <p:cNvSpPr txBox="1">
            <a:spLocks noChangeArrowheads="1"/>
          </p:cNvSpPr>
          <p:nvPr/>
        </p:nvSpPr>
        <p:spPr bwMode="auto">
          <a:xfrm>
            <a:off x="76200" y="5943600"/>
            <a:ext cx="2743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635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15000"/>
              </a:spcBef>
            </a:pPr>
            <a:r>
              <a:rPr lang="en-US" sz="1200" dirty="0">
                <a:sym typeface="Wingdings 2" pitchFamily="18" charset="2"/>
              </a:rPr>
              <a:t> - </a:t>
            </a:r>
            <a:r>
              <a:rPr lang="en-US" sz="1200" dirty="0" smtClean="0">
                <a:sym typeface="Wingdings 2" pitchFamily="18" charset="2"/>
              </a:rPr>
              <a:t>Fully meets requirement </a:t>
            </a:r>
            <a:endParaRPr lang="en-US" sz="1200" dirty="0">
              <a:sym typeface="Wingdings 2" pitchFamily="18" charset="2"/>
            </a:endParaRPr>
          </a:p>
          <a:p>
            <a:pPr>
              <a:spcBef>
                <a:spcPct val="15000"/>
              </a:spcBef>
            </a:pPr>
            <a:r>
              <a:rPr lang="en-US" sz="1200" dirty="0">
                <a:sym typeface="Wingdings" pitchFamily="34" charset="2"/>
              </a:rPr>
              <a:t> - </a:t>
            </a:r>
            <a:r>
              <a:rPr lang="en-US" sz="1200" dirty="0" smtClean="0">
                <a:sym typeface="Wingdings" pitchFamily="34" charset="2"/>
              </a:rPr>
              <a:t>Partially meets w caveats</a:t>
            </a:r>
            <a:endParaRPr lang="en-US" sz="1200" dirty="0">
              <a:sym typeface="Wingdings" pitchFamily="34" charset="2"/>
            </a:endParaRPr>
          </a:p>
          <a:p>
            <a:pPr>
              <a:spcBef>
                <a:spcPct val="15000"/>
              </a:spcBef>
            </a:pPr>
            <a:r>
              <a:rPr lang="en-US" sz="1200" dirty="0">
                <a:sym typeface="Wingdings 2" pitchFamily="18" charset="2"/>
              </a:rPr>
              <a:t> - </a:t>
            </a:r>
            <a:r>
              <a:rPr lang="en-US" sz="1200" dirty="0" smtClean="0">
                <a:sym typeface="Wingdings 2" pitchFamily="18" charset="2"/>
              </a:rPr>
              <a:t>Does not meet requirement</a:t>
            </a:r>
            <a:endParaRPr lang="en-US" sz="1200" dirty="0">
              <a:sym typeface="Wingdings 2" pitchFamily="18" charset="2"/>
            </a:endParaRPr>
          </a:p>
        </p:txBody>
      </p:sp>
    </p:spTree>
    <p:extLst>
      <p:ext uri="{BB962C8B-B14F-4D97-AF65-F5344CB8AC3E}">
        <p14:creationId xmlns:p14="http://schemas.microsoft.com/office/powerpoint/2010/main" xmlns="" val="18273993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lide Number Placeholder 2"/>
          <p:cNvSpPr>
            <a:spLocks noGrp="1"/>
          </p:cNvSpPr>
          <p:nvPr>
            <p:ph type="sldNum" sz="quarter" idx="10"/>
          </p:nvPr>
        </p:nvSpPr>
        <p:spPr/>
        <p:txBody>
          <a:bodyPr/>
          <a:lstStyle/>
          <a:p>
            <a:fld id="{3A94ADCA-11B0-442C-B625-50C86074FE80}" type="slidenum">
              <a:rPr lang="en-US"/>
              <a:pPr/>
              <a:t>9</a:t>
            </a:fld>
            <a:endParaRPr lang="en-US"/>
          </a:p>
        </p:txBody>
      </p:sp>
      <p:sp>
        <p:nvSpPr>
          <p:cNvPr id="295938" name="Rectangle 2"/>
          <p:cNvSpPr>
            <a:spLocks noGrp="1" noChangeArrowheads="1"/>
          </p:cNvSpPr>
          <p:nvPr>
            <p:ph type="title"/>
          </p:nvPr>
        </p:nvSpPr>
        <p:spPr/>
        <p:txBody>
          <a:bodyPr/>
          <a:lstStyle/>
          <a:p>
            <a:r>
              <a:rPr lang="en-US" dirty="0" smtClean="0"/>
              <a:t>Projected </a:t>
            </a:r>
            <a:r>
              <a:rPr lang="en-US" dirty="0"/>
              <a:t>Cost </a:t>
            </a:r>
            <a:r>
              <a:rPr lang="en-US" dirty="0" smtClean="0"/>
              <a:t>Comparison</a:t>
            </a:r>
            <a:br>
              <a:rPr lang="en-US" dirty="0" smtClean="0"/>
            </a:br>
            <a:r>
              <a:rPr lang="en-US" b="0" i="1" dirty="0" smtClean="0"/>
              <a:t>Year 1: January 1, 2013 through December 31, 2013</a:t>
            </a:r>
            <a:endParaRPr lang="en-US" sz="1800" b="0" i="1" dirty="0"/>
          </a:p>
        </p:txBody>
      </p:sp>
      <p:graphicFrame>
        <p:nvGraphicFramePr>
          <p:cNvPr id="296098" name="Group 162"/>
          <p:cNvGraphicFramePr>
            <a:graphicFrameLocks noGrp="1"/>
          </p:cNvGraphicFramePr>
          <p:nvPr>
            <p:extLst>
              <p:ext uri="{D42A27DB-BD31-4B8C-83A1-F6EECF244321}">
                <p14:modId xmlns:p14="http://schemas.microsoft.com/office/powerpoint/2010/main" xmlns="" val="1816893831"/>
              </p:ext>
            </p:extLst>
          </p:nvPr>
        </p:nvGraphicFramePr>
        <p:xfrm>
          <a:off x="761998" y="1066808"/>
          <a:ext cx="7315202" cy="4049436"/>
        </p:xfrm>
        <a:graphic>
          <a:graphicData uri="http://schemas.openxmlformats.org/drawingml/2006/table">
            <a:tbl>
              <a:tblPr/>
              <a:tblGrid>
                <a:gridCol w="2819400"/>
                <a:gridCol w="1346389"/>
                <a:gridCol w="1027190"/>
                <a:gridCol w="1018667"/>
                <a:gridCol w="1103556"/>
              </a:tblGrid>
              <a:tr h="76192">
                <a:tc>
                  <a:txBody>
                    <a:bodyPr/>
                    <a:lstStyle/>
                    <a:p>
                      <a:pPr marL="0" marR="0" lvl="0" indent="0" algn="ctr" defTabSz="914400" rtl="0" eaLnBrk="1" fontAlgn="b" latinLnBrk="0" hangingPunct="1">
                        <a:lnSpc>
                          <a:spcPct val="9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mn-lt"/>
                      </a:endParaRPr>
                    </a:p>
                  </a:txBody>
                  <a:tcPr marL="27432" marR="27432" marT="18288" marB="18288" anchor="ctr"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mn-lt"/>
                          <a:cs typeface="Arial" pitchFamily="34" charset="0"/>
                        </a:rPr>
                        <a:t>Current </a:t>
                      </a:r>
                    </a:p>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mn-lt"/>
                          <a:cs typeface="Arial" pitchFamily="34" charset="0"/>
                        </a:rPr>
                        <a:t>Achieved</a:t>
                      </a:r>
                      <a:endParaRPr kumimoji="0" lang="en-US" sz="1000" b="0" i="0" u="none" strike="noStrike" cap="none" normalizeH="0" baseline="0" dirty="0" smtClean="0">
                        <a:ln>
                          <a:noFill/>
                        </a:ln>
                        <a:solidFill>
                          <a:schemeClr val="bg1"/>
                        </a:solidFill>
                        <a:effectLst/>
                        <a:latin typeface="+mn-lt"/>
                      </a:endParaRPr>
                    </a:p>
                  </a:txBody>
                  <a:tcPr marL="27432" marR="27432" marT="18288" marB="18288" anchor="b" horzOverflow="overflow">
                    <a:lnL w="6350" cap="flat" cmpd="sng" algn="ctr">
                      <a:solidFill>
                        <a:srgbClr val="61636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folHlink"/>
                    </a:solidFill>
                  </a:tcPr>
                </a:tc>
                <a:tc gridSpan="3">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mn-lt"/>
                          <a:cs typeface="Arial" pitchFamily="34" charset="0"/>
                        </a:rPr>
                        <a:t>Proposed Terms</a:t>
                      </a:r>
                      <a:endParaRPr kumimoji="0" lang="en-US" sz="1000" b="0" i="0" u="none" strike="noStrike" cap="none" normalizeH="0" baseline="0" dirty="0" smtClean="0">
                        <a:ln>
                          <a:noFill/>
                        </a:ln>
                        <a:solidFill>
                          <a:schemeClr val="bg1"/>
                        </a:solidFill>
                        <a:effectLst/>
                        <a:latin typeface="+mn-lt"/>
                      </a:endParaRPr>
                    </a:p>
                  </a:txBody>
                  <a:tcPr marL="27432" marR="27432" marT="18288" marB="18288" anchor="b" horzOverflow="overflow">
                    <a:lnL w="6350" cap="flat" cmpd="sng" algn="ctr">
                      <a:solidFill>
                        <a:schemeClr val="bg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folHlink"/>
                    </a:solidFill>
                  </a:tcPr>
                </a:tc>
                <a:tc hMerge="1">
                  <a:txBody>
                    <a:bodyPr/>
                    <a:lstStyle/>
                    <a:p>
                      <a:pPr marL="0" marR="0" lvl="0" indent="0" algn="ctr" defTabSz="914400" rtl="0" eaLnBrk="1" fontAlgn="b" latinLnBrk="0" hangingPunct="1">
                        <a:lnSpc>
                          <a:spcPct val="9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mn-lt"/>
                      </a:endParaRPr>
                    </a:p>
                  </a:txBody>
                  <a:tcPr marL="27432" marR="27432" marT="18288" marB="18288" anchor="b" horzOverflow="overflow">
                    <a:lnL w="6350" cap="flat" cmpd="sng" algn="ctr">
                      <a:solidFill>
                        <a:schemeClr val="bg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folHlink"/>
                    </a:solidFill>
                  </a:tcPr>
                </a:tc>
                <a:tc hMerge="1">
                  <a:txBody>
                    <a:bodyPr/>
                    <a:lstStyle/>
                    <a:p>
                      <a:endParaRPr lang="en-US"/>
                    </a:p>
                  </a:txBody>
                  <a:tcPr/>
                </a:tc>
              </a:tr>
              <a:tr h="328134">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mn-lt"/>
                          <a:cs typeface="Arial" pitchFamily="34" charset="0"/>
                        </a:rPr>
                        <a:t>Channel</a:t>
                      </a:r>
                      <a:endParaRPr kumimoji="0" lang="en-US" sz="1000" b="0" i="0" u="none" strike="noStrike" cap="none" normalizeH="0" baseline="0" dirty="0" smtClean="0">
                        <a:ln>
                          <a:noFill/>
                        </a:ln>
                        <a:solidFill>
                          <a:schemeClr val="tx1"/>
                        </a:solidFill>
                        <a:effectLst/>
                        <a:latin typeface="+mn-lt"/>
                      </a:endParaRPr>
                    </a:p>
                  </a:txBody>
                  <a:tcPr marL="27432" marR="27432" marT="18288" marB="18288" anchor="b"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1" u="none" strike="noStrike" cap="none" normalizeH="0" baseline="0" dirty="0" err="1" smtClean="0">
                          <a:ln>
                            <a:noFill/>
                          </a:ln>
                          <a:solidFill>
                            <a:schemeClr val="tx1"/>
                          </a:solidFill>
                          <a:effectLst/>
                          <a:latin typeface="+mn-lt"/>
                          <a:cs typeface="Arial" pitchFamily="34" charset="0"/>
                        </a:rPr>
                        <a:t>informedRx</a:t>
                      </a:r>
                      <a:endParaRPr kumimoji="0" lang="en-US" sz="1000" b="1" i="1" u="none" strike="noStrike" cap="none" normalizeH="0" baseline="0" dirty="0" smtClean="0">
                        <a:ln>
                          <a:noFill/>
                        </a:ln>
                        <a:solidFill>
                          <a:schemeClr val="tx1"/>
                        </a:solidFill>
                        <a:effectLst/>
                        <a:latin typeface="+mn-lt"/>
                        <a:cs typeface="Arial" pitchFamily="34" charset="0"/>
                      </a:endParaRPr>
                    </a:p>
                  </a:txBody>
                  <a:tcPr marL="27432" marR="27432" marT="18288" marB="18288"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000" b="1" i="0" u="none" strike="noStrike" dirty="0" smtClean="0">
                          <a:solidFill>
                            <a:schemeClr val="tx1"/>
                          </a:solidFill>
                          <a:effectLst/>
                          <a:latin typeface="Arial"/>
                        </a:rPr>
                        <a:t>Express Scripts</a:t>
                      </a:r>
                      <a:endParaRPr lang="en-US" sz="10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000" b="1" i="1" u="none" strike="noStrike" dirty="0" err="1" smtClean="0">
                          <a:solidFill>
                            <a:schemeClr val="tx1"/>
                          </a:solidFill>
                          <a:effectLst/>
                          <a:latin typeface="Arial"/>
                        </a:rPr>
                        <a:t>informedRx</a:t>
                      </a:r>
                      <a:endParaRPr lang="en-US" sz="1000" b="1" i="1"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000" b="1" i="0" u="none" strike="noStrike" dirty="0" err="1" smtClean="0">
                          <a:solidFill>
                            <a:schemeClr val="tx1"/>
                          </a:solidFill>
                          <a:effectLst/>
                          <a:latin typeface="Arial"/>
                        </a:rPr>
                        <a:t>OptumRx</a:t>
                      </a:r>
                      <a:endParaRPr lang="en-US" sz="10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164067">
                <a:tc>
                  <a:txBody>
                    <a:bodyPr/>
                    <a:lstStyle/>
                    <a:p>
                      <a:pPr algn="l" fontAlgn="b"/>
                      <a:r>
                        <a:rPr lang="en-US" sz="1000" b="0" i="0" u="none" strike="noStrike">
                          <a:solidFill>
                            <a:schemeClr val="tx1"/>
                          </a:solidFill>
                          <a:effectLst/>
                          <a:latin typeface="Arial"/>
                        </a:rPr>
                        <a:t>Total Projected Retail Drug Costs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$7,476,000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$6,980,900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$7,385,700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$6,979,900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Retail 90 Drug Costs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$2,751,800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$2,503,300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$2,722,400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$2,508,700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Mail Drug Costs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$2,045,200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$1,971,100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$1,983,800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$1,928,600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Drug Cost</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$12,273,000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$11,455,300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$12,091,900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$11,417,200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Total Admin Fees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$106,500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dirty="0">
                          <a:effectLst/>
                          <a:latin typeface="Arial"/>
                        </a:rPr>
                        <a:t>$233,000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$106,500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$239,600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Gross Cost</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$12,379,500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$11,688,300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$12,198,400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$11,656,800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Member Cost</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$1,342,300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$1,249,600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$1,325,000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$1,248,300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1" i="0" u="none" strike="noStrike">
                          <a:solidFill>
                            <a:schemeClr val="tx1"/>
                          </a:solidFill>
                          <a:effectLst/>
                          <a:latin typeface="Arial"/>
                        </a:rPr>
                        <a:t>Total Projected Cost to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$11,037,200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$10,438,700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$10,873,400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$10,408,500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Dollar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$598,500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$163,800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$628,700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Percent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5.4%</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1.5%</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5.7%</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dirty="0">
                          <a:solidFill>
                            <a:schemeClr val="tx1"/>
                          </a:solidFill>
                          <a:effectLst/>
                          <a:latin typeface="Arial"/>
                        </a:rPr>
                        <a:t>Rank</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l" fontAlgn="b"/>
                      <a:r>
                        <a:rPr lang="en-US" sz="1000" b="0" i="0" u="none" strike="noStrike" dirty="0">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0" i="0" u="none" strike="noStrike">
                          <a:effectLst/>
                          <a:latin typeface="Arial"/>
                        </a:rPr>
                        <a:t>2</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0" i="0" u="none" strike="noStrike">
                          <a:effectLst/>
                          <a:latin typeface="Arial"/>
                        </a:rPr>
                        <a:t>3</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0" i="0" u="none" strike="noStrike" dirty="0">
                          <a:effectLst/>
                          <a:latin typeface="Arial"/>
                        </a:rPr>
                        <a:t>1</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r>
              <a:tr h="51764">
                <a:tc>
                  <a:txBody>
                    <a:bodyPr/>
                    <a:lstStyle/>
                    <a:p>
                      <a:pPr algn="l" fontAlgn="b"/>
                      <a:r>
                        <a:rPr lang="en-US" sz="1000" b="0" i="0" u="none" strike="noStrike">
                          <a:solidFill>
                            <a:schemeClr val="tx1"/>
                          </a:solidFill>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Retail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$265,200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$629,000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$286,200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$644,600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Retail 90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$54,300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$347,900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$58,600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$369,500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Mail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$67,900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$229,400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$145,900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$284,600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$387,400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$1,206,300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$490,700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$1,298,700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87036">
                <a:tc>
                  <a:txBody>
                    <a:bodyPr/>
                    <a:lstStyle/>
                    <a:p>
                      <a:pPr algn="l" fontAlgn="b"/>
                      <a:r>
                        <a:rPr lang="en-US" sz="1000" b="1" i="0" u="none" strike="noStrike" dirty="0">
                          <a:solidFill>
                            <a:schemeClr val="tx1"/>
                          </a:solidFill>
                          <a:effectLst/>
                          <a:latin typeface="Arial"/>
                        </a:rPr>
                        <a:t>Total Projected Cost to Plan After </a:t>
                      </a:r>
                      <a:endParaRPr lang="en-US" sz="1000" b="1" i="0" u="none" strike="noStrike" dirty="0" smtClean="0">
                        <a:solidFill>
                          <a:schemeClr val="tx1"/>
                        </a:solidFill>
                        <a:effectLst/>
                        <a:latin typeface="Arial"/>
                      </a:endParaRPr>
                    </a:p>
                    <a:p>
                      <a:pPr algn="l" fontAlgn="b"/>
                      <a:r>
                        <a:rPr lang="en-US" sz="1000" b="1" i="0" u="none" strike="noStrike" dirty="0" smtClean="0">
                          <a:solidFill>
                            <a:schemeClr val="tx1"/>
                          </a:solidFill>
                          <a:effectLst/>
                          <a:latin typeface="Arial"/>
                        </a:rPr>
                        <a:t>Rebates</a:t>
                      </a:r>
                      <a:endParaRPr lang="en-US" sz="10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$10,649,800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$9,232,400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$10,382,700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$9,109,800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1" i="0" u="none" strike="noStrike">
                          <a:solidFill>
                            <a:schemeClr val="tx1"/>
                          </a:solidFill>
                          <a:effectLst/>
                          <a:latin typeface="Arial"/>
                        </a:rPr>
                        <a:t>Dollar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1"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dirty="0">
                          <a:effectLst/>
                          <a:latin typeface="Arial"/>
                        </a:rPr>
                        <a:t>$1,417,400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dirty="0">
                          <a:effectLst/>
                          <a:latin typeface="Arial"/>
                        </a:rPr>
                        <a:t>$267,100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dirty="0">
                          <a:effectLst/>
                          <a:latin typeface="Arial"/>
                        </a:rPr>
                        <a:t>$1,540,000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1" i="0" u="none" strike="noStrike" dirty="0">
                          <a:solidFill>
                            <a:schemeClr val="tx1"/>
                          </a:solidFill>
                          <a:effectLst/>
                          <a:latin typeface="Arial"/>
                        </a:rPr>
                        <a:t>Percent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l" fontAlgn="b"/>
                      <a:r>
                        <a:rPr lang="en-US" sz="1000" b="1" i="0" u="none" strike="noStrike" dirty="0">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1" i="0" u="none" strike="noStrike" dirty="0">
                          <a:effectLst/>
                          <a:latin typeface="Arial"/>
                        </a:rPr>
                        <a:t>13.3%</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1" i="0" u="none" strike="noStrike" dirty="0">
                          <a:effectLst/>
                          <a:latin typeface="Arial"/>
                        </a:rPr>
                        <a:t>2.5%</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1" i="0" u="none" strike="noStrike" dirty="0">
                          <a:effectLst/>
                          <a:latin typeface="Arial"/>
                        </a:rPr>
                        <a:t>14.5%</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r>
              <a:tr h="164067">
                <a:tc>
                  <a:txBody>
                    <a:bodyPr/>
                    <a:lstStyle/>
                    <a:p>
                      <a:pPr algn="l" fontAlgn="b"/>
                      <a:r>
                        <a:rPr lang="en-US" sz="1000" b="1" i="0" u="none" strike="noStrike">
                          <a:solidFill>
                            <a:schemeClr val="tx1"/>
                          </a:solidFill>
                          <a:effectLst/>
                          <a:latin typeface="Arial"/>
                        </a:rPr>
                        <a:t>Rank</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1" i="0" u="none" strike="noStrike">
                          <a:effectLst/>
                          <a:latin typeface="Arial"/>
                        </a:rPr>
                        <a:t> </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2</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dirty="0">
                          <a:effectLst/>
                          <a:latin typeface="Arial"/>
                        </a:rPr>
                        <a:t>1</a:t>
                      </a:r>
                    </a:p>
                  </a:txBody>
                  <a:tcPr marL="0" marR="0" marT="0" marB="0" anchor="b">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
        <p:nvSpPr>
          <p:cNvPr id="296090" name="Rectangle 154"/>
          <p:cNvSpPr>
            <a:spLocks noChangeArrowheads="1"/>
          </p:cNvSpPr>
          <p:nvPr/>
        </p:nvSpPr>
        <p:spPr bwMode="auto">
          <a:xfrm>
            <a:off x="76200" y="5257800"/>
            <a:ext cx="89154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209550" indent="-209550" eaLnBrk="0" hangingPunct="0">
              <a:spcBef>
                <a:spcPct val="25000"/>
              </a:spcBef>
              <a:buClr>
                <a:schemeClr val="folHlink"/>
              </a:buClr>
              <a:buFont typeface="Wingdings" pitchFamily="34" charset="2"/>
              <a:buChar char="Ø"/>
            </a:pPr>
            <a:r>
              <a:rPr lang="en-US" sz="1100" dirty="0">
                <a:latin typeface="Arial Narrow" pitchFamily="34" charset="0"/>
              </a:rPr>
              <a:t>Experience Period: </a:t>
            </a:r>
            <a:r>
              <a:rPr lang="en-US" sz="1100" dirty="0" smtClean="0">
                <a:latin typeface="Arial Narrow" pitchFamily="34" charset="0"/>
              </a:rPr>
              <a:t>01/01/11 </a:t>
            </a:r>
            <a:r>
              <a:rPr lang="en-US" sz="1100" dirty="0">
                <a:latin typeface="Arial Narrow" pitchFamily="34" charset="0"/>
              </a:rPr>
              <a:t>– </a:t>
            </a:r>
            <a:r>
              <a:rPr lang="en-US" sz="1100" dirty="0" smtClean="0">
                <a:latin typeface="Arial Narrow" pitchFamily="34" charset="0"/>
              </a:rPr>
              <a:t>12/31/11. </a:t>
            </a:r>
            <a:r>
              <a:rPr lang="en-US" sz="1100" dirty="0">
                <a:latin typeface="Arial Narrow" pitchFamily="34" charset="0"/>
              </a:rPr>
              <a:t>Savings estimates are based on current </a:t>
            </a:r>
            <a:r>
              <a:rPr lang="en-US" sz="1100" dirty="0" smtClean="0">
                <a:latin typeface="Arial Narrow" pitchFamily="34" charset="0"/>
              </a:rPr>
              <a:t>achieved </a:t>
            </a:r>
            <a:r>
              <a:rPr lang="en-US" sz="1100" dirty="0">
                <a:latin typeface="Arial Narrow" pitchFamily="34" charset="0"/>
              </a:rPr>
              <a:t>rates and include administrative fees. Proposed terms do not include guaranteed generic dispensing rates, ancillary fees, clinical program fees or implementation credit allowances, if </a:t>
            </a:r>
            <a:r>
              <a:rPr lang="en-US" sz="1100" dirty="0" smtClean="0">
                <a:latin typeface="Arial Narrow" pitchFamily="34" charset="0"/>
              </a:rPr>
              <a:t>applicable. Includes projected annual generic </a:t>
            </a:r>
            <a:r>
              <a:rPr lang="en-US" sz="1100" dirty="0">
                <a:latin typeface="Arial Narrow" pitchFamily="34" charset="0"/>
              </a:rPr>
              <a:t>dispensing rate (GDR) increases </a:t>
            </a:r>
            <a:r>
              <a:rPr lang="en-US" sz="1100" dirty="0" smtClean="0">
                <a:latin typeface="Arial Narrow" pitchFamily="34" charset="0"/>
              </a:rPr>
              <a:t>of 1.5% at </a:t>
            </a:r>
            <a:r>
              <a:rPr lang="en-US" sz="1100" dirty="0">
                <a:latin typeface="Arial Narrow" pitchFamily="34" charset="0"/>
              </a:rPr>
              <a:t>retail and mail order respectively for </a:t>
            </a:r>
            <a:r>
              <a:rPr lang="en-US" sz="1100" dirty="0" smtClean="0">
                <a:latin typeface="Arial Narrow" pitchFamily="34" charset="0"/>
              </a:rPr>
              <a:t>all contract years.</a:t>
            </a:r>
            <a:endParaRPr lang="en-US" sz="1100" dirty="0">
              <a:latin typeface="Arial Narrow" pitchFamily="34" charset="0"/>
            </a:endParaRPr>
          </a:p>
          <a:p>
            <a:pPr marL="209550" indent="-209550" eaLnBrk="0" hangingPunct="0">
              <a:spcBef>
                <a:spcPct val="25000"/>
              </a:spcBef>
              <a:buClr>
                <a:schemeClr val="folHlink"/>
              </a:buClr>
              <a:buFont typeface="Wingdings" pitchFamily="34" charset="2"/>
              <a:buChar char="Ø"/>
            </a:pPr>
            <a:r>
              <a:rPr lang="en-US" sz="1100" dirty="0">
                <a:latin typeface="Arial Narrow" pitchFamily="34" charset="0"/>
              </a:rPr>
              <a:t>Annual Trend Applied: </a:t>
            </a:r>
            <a:r>
              <a:rPr lang="en-US" sz="1100" dirty="0" smtClean="0">
                <a:latin typeface="Arial Narrow" pitchFamily="34" charset="0"/>
              </a:rPr>
              <a:t>0% </a:t>
            </a:r>
            <a:r>
              <a:rPr lang="en-US" sz="1100" dirty="0">
                <a:latin typeface="Arial Narrow" pitchFamily="34" charset="0"/>
              </a:rPr>
              <a:t>Utilization, 8</a:t>
            </a:r>
            <a:r>
              <a:rPr lang="en-US" sz="1100" dirty="0" smtClean="0">
                <a:latin typeface="Arial Narrow" pitchFamily="34" charset="0"/>
              </a:rPr>
              <a:t>% Brand Cost, 2% Generic Cost. </a:t>
            </a:r>
            <a:r>
              <a:rPr lang="en-US" sz="1100" dirty="0">
                <a:latin typeface="Arial Narrow" pitchFamily="34" charset="0"/>
              </a:rPr>
              <a:t>Total costs exclude specialty, compound, OTC, and paper claims. Total projected member cost based upon </a:t>
            </a:r>
            <a:r>
              <a:rPr lang="en-US" sz="1100" dirty="0" smtClean="0">
                <a:latin typeface="Arial Narrow" pitchFamily="34" charset="0"/>
              </a:rPr>
              <a:t>2011 </a:t>
            </a:r>
            <a:r>
              <a:rPr lang="en-US" sz="1100" dirty="0">
                <a:latin typeface="Arial Narrow" pitchFamily="34" charset="0"/>
              </a:rPr>
              <a:t>cost sharing percentages of Retail: </a:t>
            </a:r>
            <a:r>
              <a:rPr lang="en-US" sz="1100" dirty="0" smtClean="0">
                <a:latin typeface="Arial Narrow" pitchFamily="34" charset="0"/>
              </a:rPr>
              <a:t>13.5%, </a:t>
            </a:r>
            <a:r>
              <a:rPr lang="en-US" sz="1100" dirty="0">
                <a:latin typeface="Arial Narrow" pitchFamily="34" charset="0"/>
              </a:rPr>
              <a:t>Retail 90: </a:t>
            </a:r>
            <a:r>
              <a:rPr lang="en-US" sz="1100" dirty="0" smtClean="0">
                <a:latin typeface="Arial Narrow" pitchFamily="34" charset="0"/>
              </a:rPr>
              <a:t>9.2% </a:t>
            </a:r>
            <a:r>
              <a:rPr lang="en-US" sz="1100" dirty="0">
                <a:latin typeface="Arial Narrow" pitchFamily="34" charset="0"/>
              </a:rPr>
              <a:t>Mail Order: </a:t>
            </a:r>
            <a:r>
              <a:rPr lang="en-US" sz="1100" dirty="0" smtClean="0">
                <a:latin typeface="Arial Narrow" pitchFamily="34" charset="0"/>
              </a:rPr>
              <a:t>3.9%. </a:t>
            </a:r>
            <a:endParaRPr lang="en-US" sz="1100" dirty="0">
              <a:latin typeface="Arial Narrow" pitchFamily="34" charset="0"/>
            </a:endParaRPr>
          </a:p>
          <a:p>
            <a:pPr marL="209550" indent="-209550" eaLnBrk="0" hangingPunct="0">
              <a:spcBef>
                <a:spcPct val="25000"/>
              </a:spcBef>
              <a:buClr>
                <a:schemeClr val="folHlink"/>
              </a:buClr>
              <a:buFont typeface="Wingdings" pitchFamily="34" charset="2"/>
              <a:buChar char="Ø"/>
            </a:pPr>
            <a:r>
              <a:rPr lang="en-US" sz="1100" dirty="0">
                <a:latin typeface="Arial Narrow" pitchFamily="34" charset="0"/>
              </a:rPr>
              <a:t>This bid analysis report is for the sole use of plan sponsor and its authorized representatives involved in the competitive bid. Some material provided by the bidders may be deemed proprietary and confidential to the bidder and may not be disclosed or shared with any third parties other than the authorized employees, directors, unless required by public disclosure laws or other legal requirements.</a:t>
            </a:r>
          </a:p>
        </p:txBody>
      </p:sp>
    </p:spTree>
    <p:extLst>
      <p:ext uri="{BB962C8B-B14F-4D97-AF65-F5344CB8AC3E}">
        <p14:creationId xmlns:p14="http://schemas.microsoft.com/office/powerpoint/2010/main" xmlns="" val="868415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279B836-EC3D-4C26-BF4B-1880892E1727}" type="slidenum">
              <a:rPr lang="en-US"/>
              <a:pPr/>
              <a:t>10</a:t>
            </a:fld>
            <a:endParaRPr lang="en-US"/>
          </a:p>
        </p:txBody>
      </p:sp>
      <p:pic>
        <p:nvPicPr>
          <p:cNvPr id="316418" name="Picture 2" descr="36603235 prescription drug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76200"/>
            <a:ext cx="9144000" cy="632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6422" name="Rectangle 6"/>
          <p:cNvSpPr>
            <a:spLocks noChangeArrowheads="1"/>
          </p:cNvSpPr>
          <p:nvPr/>
        </p:nvSpPr>
        <p:spPr bwMode="gray">
          <a:xfrm>
            <a:off x="609600" y="0"/>
            <a:ext cx="64008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Ins="45720" anchor="ctr"/>
          <a:lstStyle/>
          <a:p>
            <a:pPr eaLnBrk="0" hangingPunct="0">
              <a:spcBef>
                <a:spcPct val="75000"/>
              </a:spcBef>
              <a:buClr>
                <a:schemeClr val="bg2"/>
              </a:buClr>
            </a:pPr>
            <a:r>
              <a:rPr lang="en-US" sz="2000" b="1" dirty="0" smtClean="0">
                <a:solidFill>
                  <a:schemeClr val="bg2"/>
                </a:solidFill>
              </a:rPr>
              <a:t>Appendix</a:t>
            </a:r>
            <a:endParaRPr lang="en-US" sz="2000" b="1" dirty="0">
              <a:solidFill>
                <a:schemeClr val="bg2"/>
              </a:solidFill>
            </a:endParaRPr>
          </a:p>
        </p:txBody>
      </p:sp>
    </p:spTree>
    <p:extLst>
      <p:ext uri="{BB962C8B-B14F-4D97-AF65-F5344CB8AC3E}">
        <p14:creationId xmlns:p14="http://schemas.microsoft.com/office/powerpoint/2010/main" xmlns="" val="1627477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solidFill>
                  <a:schemeClr val="tx1"/>
                </a:solidFill>
              </a:rPr>
              <a:t/>
            </a:r>
            <a:br>
              <a:rPr lang="en-US" dirty="0" smtClean="0">
                <a:solidFill>
                  <a:schemeClr val="tx1"/>
                </a:solidFill>
              </a:rPr>
            </a:br>
            <a:r>
              <a:rPr lang="en-US" dirty="0" smtClean="0"/>
              <a:t>Express Scripts – Key Issues</a:t>
            </a:r>
            <a:endParaRPr lang="en-US" dirty="0"/>
          </a:p>
        </p:txBody>
      </p:sp>
      <p:sp>
        <p:nvSpPr>
          <p:cNvPr id="3" name="Content Placeholder 2"/>
          <p:cNvSpPr>
            <a:spLocks noGrp="1"/>
          </p:cNvSpPr>
          <p:nvPr>
            <p:ph idx="1"/>
          </p:nvPr>
        </p:nvSpPr>
        <p:spPr>
          <a:xfrm>
            <a:off x="76200" y="1066800"/>
            <a:ext cx="8915400" cy="4953000"/>
          </a:xfrm>
        </p:spPr>
        <p:txBody>
          <a:bodyPr/>
          <a:lstStyle/>
          <a:p>
            <a:pPr lvl="1"/>
            <a:r>
              <a:rPr lang="en-US" sz="1400" dirty="0" smtClean="0"/>
              <a:t>Highly </a:t>
            </a:r>
            <a:r>
              <a:rPr lang="en-US" sz="1400" dirty="0"/>
              <a:t>experienced PBM</a:t>
            </a:r>
          </a:p>
          <a:p>
            <a:pPr lvl="1"/>
            <a:r>
              <a:rPr lang="en-US" sz="1400" dirty="0"/>
              <a:t>Large </a:t>
            </a:r>
            <a:r>
              <a:rPr lang="en-US" sz="1400" dirty="0" smtClean="0"/>
              <a:t>Taft-Hartley </a:t>
            </a:r>
            <a:r>
              <a:rPr lang="en-US" sz="1400" dirty="0"/>
              <a:t>book of business</a:t>
            </a:r>
          </a:p>
          <a:p>
            <a:pPr lvl="1"/>
            <a:r>
              <a:rPr lang="en-US" sz="1400" dirty="0"/>
              <a:t>Concerns about </a:t>
            </a:r>
            <a:r>
              <a:rPr lang="en-US" sz="1400" dirty="0" smtClean="0"/>
              <a:t>Express Scripts/Medco </a:t>
            </a:r>
            <a:r>
              <a:rPr lang="en-US" sz="1400" dirty="0"/>
              <a:t>transition issues (e.g., moving to Medco platform</a:t>
            </a:r>
            <a:r>
              <a:rPr lang="en-US" sz="1400" dirty="0" smtClean="0"/>
              <a:t>)</a:t>
            </a:r>
          </a:p>
          <a:p>
            <a:pPr lvl="1"/>
            <a:r>
              <a:rPr lang="en-US" sz="1400" dirty="0" smtClean="0"/>
              <a:t>Did not agree to several critical minimum contractual </a:t>
            </a:r>
            <a:r>
              <a:rPr lang="en-US" sz="1400" dirty="0"/>
              <a:t>requirements </a:t>
            </a:r>
            <a:r>
              <a:rPr lang="en-US" sz="1400" dirty="0" smtClean="0"/>
              <a:t>(e.g., grandfathering current </a:t>
            </a:r>
            <a:r>
              <a:rPr lang="en-US" sz="1400" dirty="0"/>
              <a:t>Formulary </a:t>
            </a:r>
            <a:r>
              <a:rPr lang="en-US" sz="1400" dirty="0" smtClean="0"/>
              <a:t>for initial contract term, requiring </a:t>
            </a:r>
            <a:r>
              <a:rPr lang="en-US" sz="1400" dirty="0"/>
              <a:t>Fund </a:t>
            </a:r>
            <a:r>
              <a:rPr lang="en-US" sz="1400" dirty="0" smtClean="0"/>
              <a:t>approval for change in drug formulary</a:t>
            </a:r>
            <a:r>
              <a:rPr lang="en-US" sz="1400" dirty="0"/>
              <a:t>, </a:t>
            </a:r>
            <a:r>
              <a:rPr lang="en-US" sz="1400" dirty="0" smtClean="0"/>
              <a:t>step therapy, and other programs, rebates exclude compensation from pharmaceutical manufacturers, etc.)</a:t>
            </a:r>
          </a:p>
          <a:p>
            <a:pPr lvl="1"/>
            <a:r>
              <a:rPr lang="en-US" sz="1400" dirty="0"/>
              <a:t>Organizational and Administrative Strengths </a:t>
            </a:r>
          </a:p>
          <a:p>
            <a:pPr lvl="2"/>
            <a:r>
              <a:rPr lang="en-US" sz="1400" dirty="0"/>
              <a:t>Large membership</a:t>
            </a:r>
          </a:p>
          <a:p>
            <a:pPr lvl="2"/>
            <a:r>
              <a:rPr lang="en-US" sz="1400" dirty="0"/>
              <a:t>Experienced account </a:t>
            </a:r>
            <a:r>
              <a:rPr lang="en-US" sz="1400" dirty="0" smtClean="0"/>
              <a:t>staff</a:t>
            </a:r>
          </a:p>
          <a:p>
            <a:pPr lvl="2"/>
            <a:r>
              <a:rPr lang="en-US" sz="1400" dirty="0" smtClean="0"/>
              <a:t>Dedicated Units</a:t>
            </a:r>
            <a:endParaRPr lang="en-US" sz="1400" dirty="0"/>
          </a:p>
          <a:p>
            <a:pPr lvl="2"/>
            <a:r>
              <a:rPr lang="en-US" sz="1400" dirty="0"/>
              <a:t>Good customer service offerings (i.e., 24/7 call center hours, comprehensive website</a:t>
            </a:r>
            <a:r>
              <a:rPr lang="en-US" sz="1400" dirty="0" smtClean="0"/>
              <a:t>)</a:t>
            </a:r>
          </a:p>
          <a:p>
            <a:pPr lvl="1"/>
            <a:r>
              <a:rPr lang="en-US" sz="1400" dirty="0"/>
              <a:t>Organizational and Administrative Weaknesses </a:t>
            </a:r>
          </a:p>
          <a:p>
            <a:pPr lvl="2"/>
            <a:r>
              <a:rPr lang="en-US" sz="1400" dirty="0" err="1"/>
              <a:t>ESI</a:t>
            </a:r>
            <a:r>
              <a:rPr lang="en-US" sz="1400" dirty="0"/>
              <a:t>/Medco merger could </a:t>
            </a:r>
            <a:r>
              <a:rPr lang="en-US" sz="1400" dirty="0" smtClean="0"/>
              <a:t>affect </a:t>
            </a:r>
            <a:r>
              <a:rPr lang="en-US" sz="1400" dirty="0"/>
              <a:t>customer </a:t>
            </a:r>
            <a:r>
              <a:rPr lang="en-US" sz="1400" dirty="0" smtClean="0"/>
              <a:t>service</a:t>
            </a:r>
          </a:p>
          <a:p>
            <a:pPr lvl="2"/>
            <a:r>
              <a:rPr lang="en-US" sz="1400" dirty="0" smtClean="0"/>
              <a:t>10% group policy termination rate </a:t>
            </a:r>
          </a:p>
          <a:p>
            <a:pPr lvl="1"/>
            <a:r>
              <a:rPr lang="en-US" sz="1400" dirty="0"/>
              <a:t>Network and Medication </a:t>
            </a:r>
            <a:r>
              <a:rPr lang="en-US" sz="1400" dirty="0" smtClean="0"/>
              <a:t>Management</a:t>
            </a:r>
          </a:p>
          <a:p>
            <a:pPr lvl="2"/>
            <a:r>
              <a:rPr lang="en-US" sz="1400" dirty="0" smtClean="0"/>
              <a:t>Monitors physician prescribing patterns but does not track formulary compliance </a:t>
            </a:r>
          </a:p>
          <a:p>
            <a:pPr lvl="2"/>
            <a:r>
              <a:rPr lang="en-US" sz="1400" kern="1200" dirty="0" smtClean="0">
                <a:latin typeface="Arial" pitchFamily="34" charset="0"/>
              </a:rPr>
              <a:t>98</a:t>
            </a:r>
            <a:r>
              <a:rPr lang="en-US" sz="1400" kern="1200" dirty="0">
                <a:latin typeface="Arial" pitchFamily="34" charset="0"/>
              </a:rPr>
              <a:t>% </a:t>
            </a:r>
            <a:r>
              <a:rPr lang="en-US" sz="1400" kern="1200" dirty="0" smtClean="0">
                <a:latin typeface="Arial" pitchFamily="34" charset="0"/>
              </a:rPr>
              <a:t>of network pharmacies audited for fraud and abuse for claims </a:t>
            </a:r>
            <a:r>
              <a:rPr lang="en-US" sz="1400" kern="1200" dirty="0">
                <a:latin typeface="Arial" pitchFamily="34" charset="0"/>
              </a:rPr>
              <a:t>requiring additional </a:t>
            </a:r>
            <a:r>
              <a:rPr lang="en-US" sz="1400" kern="1200" dirty="0" smtClean="0">
                <a:latin typeface="Arial" pitchFamily="34" charset="0"/>
              </a:rPr>
              <a:t>scrutiny</a:t>
            </a:r>
            <a:endParaRPr lang="en-US" sz="1400" dirty="0"/>
          </a:p>
          <a:p>
            <a:pPr lvl="1"/>
            <a:r>
              <a:rPr lang="en-US" sz="1400" dirty="0"/>
              <a:t>Identified measurable performance standards and specific monetary </a:t>
            </a:r>
            <a:r>
              <a:rPr lang="en-US" sz="1400" dirty="0" smtClean="0"/>
              <a:t>guarantees</a:t>
            </a:r>
          </a:p>
          <a:p>
            <a:pPr lvl="2"/>
            <a:r>
              <a:rPr lang="en-US" sz="1400" dirty="0" smtClean="0"/>
              <a:t>$900,000 </a:t>
            </a:r>
            <a:r>
              <a:rPr lang="en-US" sz="1400" dirty="0"/>
              <a:t>one-time implementation </a:t>
            </a:r>
            <a:r>
              <a:rPr lang="en-US" sz="1400" dirty="0" smtClean="0"/>
              <a:t>guarantee</a:t>
            </a:r>
          </a:p>
          <a:p>
            <a:pPr lvl="2"/>
            <a:r>
              <a:rPr lang="en-US" sz="1400" dirty="0" smtClean="0"/>
              <a:t>No standard or guarantee offered for financial accuracy or ID card production</a:t>
            </a:r>
          </a:p>
          <a:p>
            <a:pPr lvl="1"/>
            <a:r>
              <a:rPr lang="en-US" sz="1400" dirty="0"/>
              <a:t>Offers comprehensive client audit rights</a:t>
            </a:r>
          </a:p>
          <a:p>
            <a:pPr lvl="2"/>
            <a:endParaRPr lang="en-US" sz="1400" dirty="0"/>
          </a:p>
          <a:p>
            <a:pPr lvl="2"/>
            <a:endParaRPr lang="en-US" sz="1400" b="1" dirty="0">
              <a:solidFill>
                <a:schemeClr val="folHlink"/>
              </a:solidFill>
            </a:endParaRPr>
          </a:p>
          <a:p>
            <a:pPr lvl="2"/>
            <a:endParaRPr lang="en-US" sz="1400" dirty="0"/>
          </a:p>
          <a:p>
            <a:pPr lvl="1"/>
            <a:endParaRPr lang="en-US" sz="1400" dirty="0"/>
          </a:p>
        </p:txBody>
      </p:sp>
      <p:sp>
        <p:nvSpPr>
          <p:cNvPr id="4" name="Slide Number Placeholder 3"/>
          <p:cNvSpPr>
            <a:spLocks noGrp="1"/>
          </p:cNvSpPr>
          <p:nvPr>
            <p:ph type="sldNum" sz="quarter" idx="10"/>
          </p:nvPr>
        </p:nvSpPr>
        <p:spPr/>
        <p:txBody>
          <a:bodyPr/>
          <a:lstStyle/>
          <a:p>
            <a:fld id="{4F1080FE-01F2-4242-A69F-92ADA343EC77}" type="slidenum">
              <a:rPr lang="en-US" smtClean="0"/>
              <a:pPr/>
              <a:t>11</a:t>
            </a:fld>
            <a:endParaRPr lang="en-US"/>
          </a:p>
        </p:txBody>
      </p:sp>
    </p:spTree>
    <p:extLst>
      <p:ext uri="{BB962C8B-B14F-4D97-AF65-F5344CB8AC3E}">
        <p14:creationId xmlns:p14="http://schemas.microsoft.com/office/powerpoint/2010/main" xmlns="" val="35139156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D89B739-21BC-49A3-A4BA-3A341394B0D1}" type="slidenum">
              <a:rPr lang="en-US"/>
              <a:pPr/>
              <a:t>12</a:t>
            </a:fld>
            <a:endParaRPr lang="en-US"/>
          </a:p>
        </p:txBody>
      </p:sp>
      <p:sp>
        <p:nvSpPr>
          <p:cNvPr id="267332" name="Rectangle 68"/>
          <p:cNvSpPr>
            <a:spLocks noGrp="1" noChangeArrowheads="1"/>
          </p:cNvSpPr>
          <p:nvPr>
            <p:ph type="title"/>
          </p:nvPr>
        </p:nvSpPr>
        <p:spPr/>
        <p:txBody>
          <a:bodyPr/>
          <a:lstStyle/>
          <a:p>
            <a:r>
              <a:rPr lang="en-US" dirty="0" smtClean="0"/>
              <a:t/>
            </a:r>
            <a:br>
              <a:rPr lang="en-US" dirty="0" smtClean="0"/>
            </a:br>
            <a:r>
              <a:rPr lang="en-US" dirty="0" smtClean="0"/>
              <a:t/>
            </a:r>
            <a:br>
              <a:rPr lang="en-US" dirty="0" smtClean="0"/>
            </a:br>
            <a:r>
              <a:rPr lang="en-US" dirty="0" smtClean="0">
                <a:solidFill>
                  <a:schemeClr val="tx1"/>
                </a:solidFill>
              </a:rPr>
              <a:t>Non-Conforming </a:t>
            </a:r>
            <a:r>
              <a:rPr lang="en-US" dirty="0">
                <a:solidFill>
                  <a:schemeClr val="tx1"/>
                </a:solidFill>
              </a:rPr>
              <a:t>Contractual </a:t>
            </a:r>
            <a:r>
              <a:rPr lang="en-US" dirty="0" smtClean="0">
                <a:solidFill>
                  <a:schemeClr val="tx1"/>
                </a:solidFill>
              </a:rPr>
              <a:t>Requirements for Express Scripts </a:t>
            </a:r>
            <a:endParaRPr lang="en-US" dirty="0">
              <a:solidFill>
                <a:schemeClr val="tx1"/>
              </a:solidFill>
            </a:endParaRPr>
          </a:p>
        </p:txBody>
      </p:sp>
      <p:sp>
        <p:nvSpPr>
          <p:cNvPr id="267333" name="Rectangle 69"/>
          <p:cNvSpPr>
            <a:spLocks noGrp="1" noChangeArrowheads="1"/>
          </p:cNvSpPr>
          <p:nvPr>
            <p:ph type="body" idx="1"/>
          </p:nvPr>
        </p:nvSpPr>
        <p:spPr>
          <a:xfrm>
            <a:off x="76200" y="1143000"/>
            <a:ext cx="8839200" cy="5638800"/>
          </a:xfrm>
        </p:spPr>
        <p:txBody>
          <a:bodyPr/>
          <a:lstStyle/>
          <a:p>
            <a:pPr marL="554038" lvl="1" indent="-342900">
              <a:buFont typeface="+mj-lt"/>
              <a:buAutoNum type="arabicPeriod"/>
            </a:pPr>
            <a:r>
              <a:rPr lang="en-US" sz="1400" b="1" dirty="0" smtClean="0"/>
              <a:t>“</a:t>
            </a:r>
            <a:r>
              <a:rPr lang="en-US" sz="1400" b="1" dirty="0"/>
              <a:t>Carve-out Specialty Drug Pricing:</a:t>
            </a:r>
            <a:r>
              <a:rPr lang="en-US" sz="1400" dirty="0"/>
              <a:t> </a:t>
            </a:r>
            <a:r>
              <a:rPr lang="en-US" sz="1400" dirty="0" smtClean="0"/>
              <a:t>Assumes </a:t>
            </a:r>
            <a:r>
              <a:rPr lang="en-US" sz="1400" dirty="0"/>
              <a:t>exclusive use of </a:t>
            </a:r>
            <a:r>
              <a:rPr lang="en-US" sz="1400" dirty="0" smtClean="0"/>
              <a:t>Express Scripts’ </a:t>
            </a:r>
            <a:r>
              <a:rPr lang="en-US" sz="1400" dirty="0"/>
              <a:t>specialty </a:t>
            </a:r>
            <a:r>
              <a:rPr lang="en-US" sz="1400" dirty="0" smtClean="0"/>
              <a:t>pharmacies</a:t>
            </a:r>
          </a:p>
          <a:p>
            <a:pPr marL="554038" lvl="1" indent="-342900">
              <a:buFont typeface="+mj-lt"/>
              <a:buAutoNum type="arabicPeriod"/>
            </a:pPr>
            <a:r>
              <a:rPr lang="en-US" sz="1400" b="1" dirty="0"/>
              <a:t>G</a:t>
            </a:r>
            <a:r>
              <a:rPr lang="en-US" sz="1400" b="1" dirty="0" smtClean="0"/>
              <a:t>randfather Current Formulary For Initial Contract Term: </a:t>
            </a:r>
            <a:r>
              <a:rPr lang="en-US" sz="1400" dirty="0"/>
              <a:t>When a formulary changes, </a:t>
            </a:r>
            <a:r>
              <a:rPr lang="en-US" sz="1400" dirty="0" smtClean="0"/>
              <a:t>the Fund </a:t>
            </a:r>
            <a:r>
              <a:rPr lang="en-US" sz="1400" dirty="0"/>
              <a:t>may </a:t>
            </a:r>
            <a:r>
              <a:rPr lang="en-US" sz="1400" dirty="0" smtClean="0"/>
              <a:t>grandfather medications </a:t>
            </a:r>
            <a:r>
              <a:rPr lang="en-US" sz="1400" dirty="0"/>
              <a:t>at its </a:t>
            </a:r>
            <a:r>
              <a:rPr lang="en-US" sz="1400" dirty="0" smtClean="0"/>
              <a:t>discretion </a:t>
            </a:r>
            <a:r>
              <a:rPr lang="en-US" sz="1400" dirty="0"/>
              <a:t>for </a:t>
            </a:r>
            <a:r>
              <a:rPr lang="en-US" sz="1400" dirty="0" smtClean="0"/>
              <a:t>90 </a:t>
            </a:r>
            <a:r>
              <a:rPr lang="en-US" sz="1400" dirty="0"/>
              <a:t>days after the </a:t>
            </a:r>
            <a:r>
              <a:rPr lang="en-US" sz="1400" dirty="0" smtClean="0"/>
              <a:t>change</a:t>
            </a:r>
          </a:p>
          <a:p>
            <a:pPr marL="554038" lvl="1" indent="-342900">
              <a:buFont typeface="+mj-lt"/>
              <a:buAutoNum type="arabicPeriod"/>
            </a:pPr>
            <a:r>
              <a:rPr lang="en-US" sz="1400" b="1" dirty="0" smtClean="0"/>
              <a:t>Require Fund Approval </a:t>
            </a:r>
            <a:r>
              <a:rPr lang="en-US" sz="1400" b="1" dirty="0"/>
              <a:t>F</a:t>
            </a:r>
            <a:r>
              <a:rPr lang="en-US" sz="1400" b="1" dirty="0" smtClean="0"/>
              <a:t>or Change In Drug Formulary, Step Therapy, Other Programs: </a:t>
            </a:r>
            <a:r>
              <a:rPr lang="en-US" sz="1400" dirty="0"/>
              <a:t>Express Scripts </a:t>
            </a:r>
            <a:r>
              <a:rPr lang="en-US" sz="1400" dirty="0" smtClean="0"/>
              <a:t>will notify the Fund and its </a:t>
            </a:r>
            <a:r>
              <a:rPr lang="en-US" sz="1400" dirty="0"/>
              <a:t>members </a:t>
            </a:r>
            <a:r>
              <a:rPr lang="en-US" sz="1400" dirty="0" smtClean="0"/>
              <a:t>with 60-</a:t>
            </a:r>
            <a:r>
              <a:rPr lang="en-US" sz="1400" dirty="0" err="1" smtClean="0"/>
              <a:t>days notice</a:t>
            </a:r>
            <a:r>
              <a:rPr lang="en-US" sz="1400" dirty="0" smtClean="0"/>
              <a:t> of Formulary changes and deletions</a:t>
            </a:r>
          </a:p>
          <a:p>
            <a:pPr marL="554038" lvl="1" indent="-342900">
              <a:buFont typeface="+mj-lt"/>
              <a:buAutoNum type="arabicPeriod"/>
            </a:pPr>
            <a:r>
              <a:rPr lang="en-US" sz="1400" b="1" dirty="0" smtClean="0"/>
              <a:t>Require 90-</a:t>
            </a:r>
            <a:r>
              <a:rPr lang="en-US" sz="1400" b="1" dirty="0" err="1" smtClean="0"/>
              <a:t>Days Notice</a:t>
            </a:r>
            <a:r>
              <a:rPr lang="en-US" sz="1400" b="1" dirty="0" smtClean="0"/>
              <a:t> of Changes </a:t>
            </a:r>
            <a:r>
              <a:rPr lang="en-US" sz="1400" b="1" dirty="0"/>
              <a:t>I</a:t>
            </a:r>
            <a:r>
              <a:rPr lang="en-US" sz="1400" b="1" dirty="0" smtClean="0"/>
              <a:t>n Medication Management Programs: </a:t>
            </a:r>
            <a:r>
              <a:rPr lang="en-US" sz="1400" dirty="0" smtClean="0"/>
              <a:t>Programs are voluntary and Fund </a:t>
            </a:r>
            <a:r>
              <a:rPr lang="en-US" sz="1400" dirty="0"/>
              <a:t>can terminate </a:t>
            </a:r>
            <a:r>
              <a:rPr lang="en-US" sz="1400" dirty="0" smtClean="0"/>
              <a:t>them if it doesn’t agree </a:t>
            </a:r>
            <a:r>
              <a:rPr lang="en-US" sz="1400" dirty="0"/>
              <a:t>with </a:t>
            </a:r>
            <a:r>
              <a:rPr lang="en-US" sz="1400" dirty="0" smtClean="0"/>
              <a:t>the changes</a:t>
            </a:r>
          </a:p>
          <a:p>
            <a:pPr marL="554038" lvl="1" indent="-342900">
              <a:buFont typeface="+mj-lt"/>
              <a:buAutoNum type="arabicPeriod"/>
            </a:pPr>
            <a:r>
              <a:rPr lang="en-US" sz="1400" b="1" dirty="0"/>
              <a:t>Data is Sole Property of </a:t>
            </a:r>
            <a:r>
              <a:rPr lang="en-US" sz="1400" b="1" dirty="0" smtClean="0"/>
              <a:t>Fund </a:t>
            </a:r>
            <a:r>
              <a:rPr lang="en-US" sz="1400" b="1" dirty="0"/>
              <a:t>and Selling Must Be Disclosed:</a:t>
            </a:r>
            <a:r>
              <a:rPr lang="en-US" sz="1400" dirty="0"/>
              <a:t> Excludes unidentifiable </a:t>
            </a:r>
            <a:r>
              <a:rPr lang="en-US" sz="1400" dirty="0" smtClean="0"/>
              <a:t>data so it may be sold to pharmaceutical manufacturers</a:t>
            </a:r>
          </a:p>
          <a:p>
            <a:pPr marL="554038" lvl="1" indent="-342900">
              <a:buFont typeface="+mj-lt"/>
              <a:buAutoNum type="arabicPeriod"/>
            </a:pPr>
            <a:r>
              <a:rPr lang="en-US" sz="1400" b="1" dirty="0"/>
              <a:t>PBM </a:t>
            </a:r>
            <a:r>
              <a:rPr lang="en-US" sz="1400" b="1" dirty="0" smtClean="0"/>
              <a:t>To Provide Draft Contract With Agreed Upon Provisions in RFP: </a:t>
            </a:r>
            <a:r>
              <a:rPr lang="en-US" sz="1400" dirty="0"/>
              <a:t>W</a:t>
            </a:r>
            <a:r>
              <a:rPr lang="en-US" sz="1400" dirty="0" smtClean="0"/>
              <a:t>ill </a:t>
            </a:r>
            <a:r>
              <a:rPr lang="en-US" sz="1400" dirty="0"/>
              <a:t>provide a sample of </a:t>
            </a:r>
            <a:r>
              <a:rPr lang="en-US" sz="1400" dirty="0" smtClean="0"/>
              <a:t>their </a:t>
            </a:r>
            <a:r>
              <a:rPr lang="en-US" sz="1400" dirty="0"/>
              <a:t>standard contract </a:t>
            </a:r>
            <a:r>
              <a:rPr lang="en-US" sz="1400" dirty="0" smtClean="0"/>
              <a:t>to </a:t>
            </a:r>
            <a:r>
              <a:rPr lang="en-US" sz="1400" dirty="0"/>
              <a:t>include the </a:t>
            </a:r>
            <a:r>
              <a:rPr lang="en-US" sz="1400" dirty="0" smtClean="0"/>
              <a:t>terms </a:t>
            </a:r>
            <a:r>
              <a:rPr lang="en-US" sz="1400" dirty="0"/>
              <a:t>and conditions agreed upon in </a:t>
            </a:r>
            <a:r>
              <a:rPr lang="en-US" sz="1400" dirty="0" smtClean="0"/>
              <a:t>RFP</a:t>
            </a:r>
          </a:p>
          <a:p>
            <a:pPr marL="554038" lvl="1" indent="-342900">
              <a:buFont typeface="+mj-lt"/>
              <a:buAutoNum type="arabicPeriod"/>
            </a:pPr>
            <a:r>
              <a:rPr lang="en-US" sz="1400" b="1" dirty="0" smtClean="0"/>
              <a:t>180-Days Prior Notice of Switch</a:t>
            </a:r>
            <a:r>
              <a:rPr lang="en-US" sz="1400" b="1" dirty="0"/>
              <a:t> </a:t>
            </a:r>
            <a:r>
              <a:rPr lang="en-US" sz="1400" b="1" dirty="0" smtClean="0"/>
              <a:t>in </a:t>
            </a:r>
            <a:r>
              <a:rPr lang="en-US" sz="1400" b="1" dirty="0" err="1" smtClean="0"/>
              <a:t>AWP</a:t>
            </a:r>
            <a:r>
              <a:rPr lang="en-US" sz="1400" b="1" dirty="0" smtClean="0"/>
              <a:t> Source. If Source Is Not Price Neutral, Right To Terminate Without Penalty: </a:t>
            </a:r>
            <a:r>
              <a:rPr lang="en-US" sz="1400" dirty="0" smtClean="0"/>
              <a:t>90-</a:t>
            </a:r>
            <a:r>
              <a:rPr lang="en-US" sz="1400" dirty="0" err="1" smtClean="0"/>
              <a:t>days notice</a:t>
            </a:r>
            <a:endParaRPr lang="en-US" sz="1400" dirty="0" smtClean="0"/>
          </a:p>
          <a:p>
            <a:pPr marL="554038" lvl="1" indent="-342900">
              <a:buFont typeface="+mj-lt"/>
              <a:buAutoNum type="arabicPeriod"/>
            </a:pPr>
            <a:r>
              <a:rPr lang="en-US" sz="1400" b="1" dirty="0"/>
              <a:t>Rebate </a:t>
            </a:r>
            <a:r>
              <a:rPr lang="en-US" sz="1400" b="1" dirty="0" smtClean="0"/>
              <a:t>Revenue Credited Via Quarterly Invoice After 120-Days </a:t>
            </a:r>
            <a:r>
              <a:rPr lang="en-US" sz="1400" b="1" dirty="0"/>
              <a:t>of </a:t>
            </a:r>
            <a:r>
              <a:rPr lang="en-US" sz="1400" b="1" dirty="0" smtClean="0"/>
              <a:t>End </a:t>
            </a:r>
            <a:r>
              <a:rPr lang="en-US" sz="1400" b="1" dirty="0"/>
              <a:t>of </a:t>
            </a:r>
            <a:r>
              <a:rPr lang="en-US" sz="1400" b="1" dirty="0" smtClean="0"/>
              <a:t>Quarter: </a:t>
            </a:r>
            <a:r>
              <a:rPr lang="en-US" sz="1400" dirty="0" smtClean="0"/>
              <a:t>150-days</a:t>
            </a:r>
          </a:p>
          <a:p>
            <a:pPr marL="554038" lvl="1" indent="-342900">
              <a:buFont typeface="+mj-lt"/>
              <a:buAutoNum type="arabicPeriod"/>
            </a:pPr>
            <a:r>
              <a:rPr lang="en-US" sz="1400" b="1" dirty="0" smtClean="0"/>
              <a:t>Adheres To Our Definition of Pass Though -</a:t>
            </a:r>
            <a:r>
              <a:rPr lang="en-US" sz="1400" dirty="0" smtClean="0"/>
              <a:t> </a:t>
            </a:r>
            <a:r>
              <a:rPr lang="en-US" sz="1400" b="1" dirty="0"/>
              <a:t>100% </a:t>
            </a:r>
            <a:r>
              <a:rPr lang="en-US" sz="1400" b="1" dirty="0" smtClean="0"/>
              <a:t>of Point-Of-Service Discounts Are Passed to the Fund and Provide Auditing Protocols: </a:t>
            </a:r>
            <a:r>
              <a:rPr lang="en-US" sz="1400" dirty="0" smtClean="0"/>
              <a:t>The</a:t>
            </a:r>
            <a:r>
              <a:rPr lang="en-US" sz="1400" b="1" dirty="0" smtClean="0"/>
              <a:t> </a:t>
            </a:r>
            <a:r>
              <a:rPr lang="en-US" sz="1400" dirty="0" smtClean="0"/>
              <a:t>Fund </a:t>
            </a:r>
            <a:r>
              <a:rPr lang="en-US" sz="1400" dirty="0"/>
              <a:t>will have access to </a:t>
            </a:r>
            <a:r>
              <a:rPr lang="en-US" sz="1400" dirty="0" smtClean="0"/>
              <a:t>only necessary </a:t>
            </a:r>
            <a:r>
              <a:rPr lang="en-US" sz="1400" dirty="0"/>
              <a:t>documentation during an on-site </a:t>
            </a:r>
            <a:r>
              <a:rPr lang="en-US" sz="1400" dirty="0" smtClean="0"/>
              <a:t>audit</a:t>
            </a:r>
            <a:endParaRPr lang="en-US" sz="1400" b="1" dirty="0" smtClean="0"/>
          </a:p>
          <a:p>
            <a:pPr marL="554038" lvl="1" indent="-342900">
              <a:buFont typeface="+mj-lt"/>
              <a:buAutoNum type="arabicPeriod"/>
            </a:pPr>
            <a:r>
              <a:rPr lang="en-US" sz="1400" b="1" dirty="0"/>
              <a:t>Adheres </a:t>
            </a:r>
            <a:r>
              <a:rPr lang="en-US" sz="1400" b="1" dirty="0" smtClean="0"/>
              <a:t>To Our Definition of </a:t>
            </a:r>
            <a:r>
              <a:rPr lang="en-US" sz="1400" b="1" dirty="0" err="1" smtClean="0"/>
              <a:t>AWP</a:t>
            </a:r>
            <a:r>
              <a:rPr lang="en-US" sz="1400" b="1" dirty="0" smtClean="0"/>
              <a:t> - 11-Digit </a:t>
            </a:r>
            <a:r>
              <a:rPr lang="en-US" sz="1400" b="1" dirty="0" err="1"/>
              <a:t>NDC</a:t>
            </a:r>
            <a:r>
              <a:rPr lang="en-US" sz="1400" b="1" dirty="0"/>
              <a:t> </a:t>
            </a:r>
            <a:r>
              <a:rPr lang="en-US" sz="1400" b="1" dirty="0" smtClean="0"/>
              <a:t># From Pricing Source: </a:t>
            </a:r>
            <a:r>
              <a:rPr lang="en-US" sz="1400" dirty="0" smtClean="0"/>
              <a:t>Define</a:t>
            </a:r>
            <a:r>
              <a:rPr lang="en-US" sz="1400" b="1" dirty="0" smtClean="0"/>
              <a:t> </a:t>
            </a:r>
            <a:r>
              <a:rPr lang="en-US" sz="1400" dirty="0" err="1" smtClean="0"/>
              <a:t>AWP</a:t>
            </a:r>
            <a:r>
              <a:rPr lang="en-US" sz="1400" dirty="0" smtClean="0"/>
              <a:t> as </a:t>
            </a:r>
            <a:r>
              <a:rPr lang="en-US" sz="1400" dirty="0"/>
              <a:t>average wholesale price of </a:t>
            </a:r>
            <a:r>
              <a:rPr lang="en-US" sz="1400" dirty="0" smtClean="0"/>
              <a:t>Rx </a:t>
            </a:r>
            <a:r>
              <a:rPr lang="en-US" sz="1400" dirty="0"/>
              <a:t>drug as identified by drug pricing services such as First </a:t>
            </a:r>
            <a:r>
              <a:rPr lang="en-US" sz="1400" dirty="0" err="1"/>
              <a:t>DataBank</a:t>
            </a:r>
            <a:r>
              <a:rPr lang="en-US" sz="1400" dirty="0"/>
              <a:t> or other </a:t>
            </a:r>
            <a:r>
              <a:rPr lang="en-US" sz="1400" dirty="0" smtClean="0"/>
              <a:t>recognized source</a:t>
            </a:r>
          </a:p>
          <a:p>
            <a:pPr marL="554038" lvl="1" indent="-342900">
              <a:buFont typeface="+mj-lt"/>
              <a:buAutoNum type="arabicPeriod"/>
            </a:pPr>
            <a:r>
              <a:rPr lang="en-US" sz="1400" b="1" dirty="0" smtClean="0"/>
              <a:t>Adheres </a:t>
            </a:r>
            <a:r>
              <a:rPr lang="en-US" sz="1400" b="1" dirty="0"/>
              <a:t>To Our Definition of </a:t>
            </a:r>
            <a:r>
              <a:rPr lang="en-US" sz="1400" b="1" dirty="0" smtClean="0"/>
              <a:t>Formulary - </a:t>
            </a:r>
            <a:r>
              <a:rPr lang="en-US" sz="1400" b="1" dirty="0"/>
              <a:t>Current List of Preferred, Non-Preferred and Generics: </a:t>
            </a:r>
            <a:r>
              <a:rPr lang="en-US" sz="1400" dirty="0"/>
              <a:t>D</a:t>
            </a:r>
            <a:r>
              <a:rPr lang="en-US" sz="1400" dirty="0" smtClean="0"/>
              <a:t>efines </a:t>
            </a:r>
            <a:r>
              <a:rPr lang="en-US" sz="1400" dirty="0"/>
              <a:t>Formulary as list of FDA-approved Rx drugs and supplies developed </a:t>
            </a:r>
            <a:r>
              <a:rPr lang="en-US" sz="1400" dirty="0" smtClean="0"/>
              <a:t>by </a:t>
            </a:r>
            <a:r>
              <a:rPr lang="en-US" sz="1400" dirty="0" err="1"/>
              <a:t>P&amp;T</a:t>
            </a:r>
            <a:r>
              <a:rPr lang="en-US" sz="1400" dirty="0"/>
              <a:t> </a:t>
            </a:r>
            <a:r>
              <a:rPr lang="en-US" sz="1400" dirty="0" smtClean="0"/>
              <a:t>Committee</a:t>
            </a:r>
            <a:endParaRPr lang="en-US" sz="1400" dirty="0"/>
          </a:p>
          <a:p>
            <a:pPr marL="554038" lvl="1" indent="-342900">
              <a:buFont typeface="+mj-lt"/>
              <a:buAutoNum type="arabicPeriod"/>
            </a:pPr>
            <a:r>
              <a:rPr lang="en-US" sz="1400" b="1" dirty="0"/>
              <a:t>Rebate Definition Including Compensation of Any Kind: </a:t>
            </a:r>
            <a:r>
              <a:rPr lang="en-US" sz="1400" dirty="0"/>
              <a:t>Excludes manufacturer administrative fees, product discounts or other fees for services and/or programs</a:t>
            </a:r>
          </a:p>
          <a:p>
            <a:pPr marL="211138" lvl="1" indent="0">
              <a:buNone/>
            </a:pPr>
            <a:endParaRPr lang="en-US" sz="1400" dirty="0" smtClean="0"/>
          </a:p>
          <a:p>
            <a:pPr marL="211138" lvl="1" indent="0">
              <a:buNone/>
            </a:pPr>
            <a:endParaRPr lang="en-US" sz="1400" dirty="0"/>
          </a:p>
        </p:txBody>
      </p:sp>
    </p:spTree>
    <p:extLst>
      <p:ext uri="{BB962C8B-B14F-4D97-AF65-F5344CB8AC3E}">
        <p14:creationId xmlns:p14="http://schemas.microsoft.com/office/powerpoint/2010/main" xmlns="" val="2888760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686800" cy="762000"/>
          </a:xfrm>
        </p:spPr>
        <p:txBody>
          <a:bodyPr/>
          <a:lstStyle/>
          <a:p>
            <a:r>
              <a:rPr lang="en-US" dirty="0">
                <a:solidFill>
                  <a:schemeClr val="tx1"/>
                </a:solidFill>
              </a:rPr>
              <a:t/>
            </a:r>
            <a:br>
              <a:rPr lang="en-US" dirty="0">
                <a:solidFill>
                  <a:schemeClr val="tx1"/>
                </a:solidFill>
              </a:rPr>
            </a:br>
            <a:r>
              <a:rPr lang="en-US" i="1" dirty="0" err="1" smtClean="0"/>
              <a:t>informedRx</a:t>
            </a:r>
            <a:r>
              <a:rPr lang="en-US" i="1" dirty="0" smtClean="0"/>
              <a:t> – </a:t>
            </a:r>
            <a:r>
              <a:rPr lang="en-US" dirty="0" smtClean="0"/>
              <a:t>Key Issues</a:t>
            </a:r>
            <a:endParaRPr lang="en-US" dirty="0"/>
          </a:p>
        </p:txBody>
      </p:sp>
      <p:sp>
        <p:nvSpPr>
          <p:cNvPr id="3" name="Content Placeholder 2"/>
          <p:cNvSpPr>
            <a:spLocks noGrp="1"/>
          </p:cNvSpPr>
          <p:nvPr>
            <p:ph idx="1"/>
          </p:nvPr>
        </p:nvSpPr>
        <p:spPr>
          <a:xfrm>
            <a:off x="0" y="1143000"/>
            <a:ext cx="8991600" cy="4953000"/>
          </a:xfrm>
        </p:spPr>
        <p:txBody>
          <a:bodyPr/>
          <a:lstStyle/>
          <a:p>
            <a:pPr lvl="1"/>
            <a:r>
              <a:rPr lang="en-US" sz="1400" dirty="0" smtClean="0"/>
              <a:t>Experienced staff</a:t>
            </a:r>
            <a:endParaRPr lang="en-US" sz="1400" dirty="0"/>
          </a:p>
          <a:p>
            <a:pPr lvl="1"/>
            <a:r>
              <a:rPr lang="en-US" sz="1400" dirty="0" smtClean="0"/>
              <a:t>Financial </a:t>
            </a:r>
            <a:r>
              <a:rPr lang="en-US" sz="1400" dirty="0"/>
              <a:t>terms </a:t>
            </a:r>
            <a:r>
              <a:rPr lang="en-US" sz="1400" dirty="0" smtClean="0"/>
              <a:t>are not competitive</a:t>
            </a:r>
          </a:p>
          <a:p>
            <a:pPr lvl="1"/>
            <a:r>
              <a:rPr lang="en-US" sz="1400" dirty="0" smtClean="0"/>
              <a:t>Did not agree to several critical contractual requirements (e.g., </a:t>
            </a:r>
            <a:r>
              <a:rPr lang="en-US" sz="1400" dirty="0" smtClean="0">
                <a:latin typeface="Arial" pitchFamily="34" charset="0"/>
              </a:rPr>
              <a:t>100</a:t>
            </a:r>
            <a:r>
              <a:rPr lang="en-US" sz="1400" dirty="0">
                <a:latin typeface="Arial" pitchFamily="34" charset="0"/>
              </a:rPr>
              <a:t>% of </a:t>
            </a:r>
            <a:r>
              <a:rPr lang="en-US" sz="1400" dirty="0" smtClean="0">
                <a:latin typeface="Arial" pitchFamily="34" charset="0"/>
              </a:rPr>
              <a:t>audit </a:t>
            </a:r>
            <a:r>
              <a:rPr lang="en-US" sz="1400" dirty="0">
                <a:latin typeface="Arial" pitchFamily="34" charset="0"/>
              </a:rPr>
              <a:t>Recoveries </a:t>
            </a:r>
            <a:r>
              <a:rPr lang="en-US" sz="1400" dirty="0" smtClean="0">
                <a:latin typeface="Arial" pitchFamily="34" charset="0"/>
              </a:rPr>
              <a:t>go to Fund, </a:t>
            </a:r>
            <a:r>
              <a:rPr lang="en-US" sz="1400" dirty="0"/>
              <a:t>rebates exclude compensation from pharmaceutical manufacturers, etc.)</a:t>
            </a:r>
            <a:r>
              <a:rPr lang="en-US" sz="1400" b="1" dirty="0" smtClean="0">
                <a:latin typeface="Arial" pitchFamily="34" charset="0"/>
              </a:rPr>
              <a:t> </a:t>
            </a:r>
            <a:endParaRPr lang="en-US" sz="1400" dirty="0" smtClean="0"/>
          </a:p>
          <a:p>
            <a:pPr lvl="1"/>
            <a:r>
              <a:rPr lang="en-US" sz="1400" dirty="0"/>
              <a:t>Organizational and Administrative </a:t>
            </a:r>
            <a:r>
              <a:rPr lang="en-US" sz="1400" dirty="0" smtClean="0"/>
              <a:t>Strengths</a:t>
            </a:r>
          </a:p>
          <a:p>
            <a:pPr lvl="2"/>
            <a:r>
              <a:rPr lang="en-US" sz="1400" dirty="0" smtClean="0"/>
              <a:t>Low group termination rate</a:t>
            </a:r>
          </a:p>
          <a:p>
            <a:pPr lvl="2"/>
            <a:r>
              <a:rPr lang="en-US" sz="1400" dirty="0"/>
              <a:t>Good customer service offerings (i.e., 24/7 call center hours, comprehensive website</a:t>
            </a:r>
            <a:r>
              <a:rPr lang="en-US" sz="1400" dirty="0" smtClean="0"/>
              <a:t>)</a:t>
            </a:r>
          </a:p>
          <a:p>
            <a:pPr lvl="1"/>
            <a:r>
              <a:rPr lang="en-US" sz="1400" dirty="0"/>
              <a:t>Organizational and Administrative </a:t>
            </a:r>
            <a:r>
              <a:rPr lang="en-US" sz="1400" dirty="0" smtClean="0"/>
              <a:t>Weaknesses </a:t>
            </a:r>
            <a:endParaRPr lang="en-US" sz="1400" dirty="0"/>
          </a:p>
          <a:p>
            <a:pPr lvl="2"/>
            <a:r>
              <a:rPr lang="en-US" sz="1400" dirty="0" smtClean="0"/>
              <a:t>Mail order facility in operation for 9 years (Express Scripts and </a:t>
            </a:r>
            <a:r>
              <a:rPr lang="en-US" sz="1400" dirty="0" err="1" smtClean="0"/>
              <a:t>OptumRx</a:t>
            </a:r>
            <a:r>
              <a:rPr lang="en-US" sz="1400" dirty="0"/>
              <a:t> m</a:t>
            </a:r>
            <a:r>
              <a:rPr lang="en-US" sz="1400" dirty="0" smtClean="0"/>
              <a:t>ail order facilities in operation for 20+ years) </a:t>
            </a:r>
          </a:p>
          <a:p>
            <a:pPr lvl="2"/>
            <a:r>
              <a:rPr lang="en-US" sz="1400" dirty="0" smtClean="0"/>
              <a:t>Acquisitions could impact future service</a:t>
            </a:r>
          </a:p>
          <a:p>
            <a:pPr lvl="1"/>
            <a:r>
              <a:rPr lang="en-US" sz="1400" dirty="0"/>
              <a:t>Network and Medication </a:t>
            </a:r>
            <a:r>
              <a:rPr lang="en-US" sz="1400" dirty="0" smtClean="0"/>
              <a:t>Management</a:t>
            </a:r>
          </a:p>
          <a:p>
            <a:pPr lvl="2"/>
            <a:r>
              <a:rPr lang="en-US" sz="1400" dirty="0" smtClean="0"/>
              <a:t>Can </a:t>
            </a:r>
            <a:r>
              <a:rPr lang="en-US" sz="1400" kern="1200" dirty="0" smtClean="0"/>
              <a:t>reject coupons at retail and mail order </a:t>
            </a:r>
            <a:r>
              <a:rPr lang="en-US" sz="1400" kern="1200" dirty="0"/>
              <a:t>if this is chosen as part of the Fund’s plan </a:t>
            </a:r>
            <a:r>
              <a:rPr lang="en-US" sz="1400" kern="1200" dirty="0" smtClean="0"/>
              <a:t>design</a:t>
            </a:r>
            <a:endParaRPr lang="en-US" sz="1400" dirty="0"/>
          </a:p>
          <a:p>
            <a:pPr lvl="2"/>
            <a:r>
              <a:rPr lang="en-US" sz="1400" kern="1200" dirty="0"/>
              <a:t>20% of network pharmacies audited (desktop &amp; onsite audits) for fraud and </a:t>
            </a:r>
            <a:r>
              <a:rPr lang="en-US" sz="1400" kern="1200" dirty="0" smtClean="0"/>
              <a:t>abuse</a:t>
            </a:r>
            <a:endParaRPr lang="en-US" sz="1400" dirty="0" smtClean="0"/>
          </a:p>
          <a:p>
            <a:pPr lvl="1"/>
            <a:r>
              <a:rPr lang="en-US" sz="1400" dirty="0" smtClean="0"/>
              <a:t>Did not identify </a:t>
            </a:r>
            <a:r>
              <a:rPr lang="en-US" sz="1400" dirty="0"/>
              <a:t>measurable performance standards and specific monetary </a:t>
            </a:r>
            <a:r>
              <a:rPr lang="en-US" sz="1400" dirty="0" smtClean="0"/>
              <a:t>guarantees as requested</a:t>
            </a:r>
          </a:p>
          <a:p>
            <a:pPr lvl="2"/>
            <a:r>
              <a:rPr lang="en-US" sz="1400" dirty="0" smtClean="0"/>
              <a:t>Willing to put $100,000 at risk for performance guarantees</a:t>
            </a:r>
            <a:endParaRPr lang="en-US" sz="1400" dirty="0"/>
          </a:p>
          <a:p>
            <a:pPr lvl="1"/>
            <a:r>
              <a:rPr lang="en-US" sz="1400" dirty="0" smtClean="0"/>
              <a:t>Offers comprehensive client audit rights</a:t>
            </a:r>
            <a:endParaRPr lang="en-US" sz="1400" dirty="0"/>
          </a:p>
          <a:p>
            <a:pPr lvl="2"/>
            <a:endParaRPr lang="en-US" sz="1400" dirty="0"/>
          </a:p>
          <a:p>
            <a:pPr lvl="2"/>
            <a:endParaRPr lang="en-US" sz="1400" dirty="0"/>
          </a:p>
        </p:txBody>
      </p:sp>
      <p:sp>
        <p:nvSpPr>
          <p:cNvPr id="4" name="Slide Number Placeholder 3"/>
          <p:cNvSpPr>
            <a:spLocks noGrp="1"/>
          </p:cNvSpPr>
          <p:nvPr>
            <p:ph type="sldNum" sz="quarter" idx="10"/>
          </p:nvPr>
        </p:nvSpPr>
        <p:spPr/>
        <p:txBody>
          <a:bodyPr/>
          <a:lstStyle/>
          <a:p>
            <a:fld id="{4F1080FE-01F2-4242-A69F-92ADA343EC77}" type="slidenum">
              <a:rPr lang="en-US" smtClean="0"/>
              <a:pPr/>
              <a:t>13</a:t>
            </a:fld>
            <a:endParaRPr lang="en-US"/>
          </a:p>
        </p:txBody>
      </p:sp>
    </p:spTree>
    <p:extLst>
      <p:ext uri="{BB962C8B-B14F-4D97-AF65-F5344CB8AC3E}">
        <p14:creationId xmlns:p14="http://schemas.microsoft.com/office/powerpoint/2010/main" xmlns="" val="3150042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D89B739-21BC-49A3-A4BA-3A341394B0D1}" type="slidenum">
              <a:rPr lang="en-US"/>
              <a:pPr/>
              <a:t>14</a:t>
            </a:fld>
            <a:endParaRPr lang="en-US"/>
          </a:p>
        </p:txBody>
      </p:sp>
      <p:sp>
        <p:nvSpPr>
          <p:cNvPr id="267332" name="Rectangle 68"/>
          <p:cNvSpPr>
            <a:spLocks noGrp="1" noChangeArrowheads="1"/>
          </p:cNvSpPr>
          <p:nvPr>
            <p:ph type="title"/>
          </p:nvPr>
        </p:nvSpPr>
        <p:spPr/>
        <p:txBody>
          <a:bodyPr/>
          <a:lstStyle/>
          <a:p>
            <a:r>
              <a:rPr lang="en-US" dirty="0" smtClean="0">
                <a:solidFill>
                  <a:schemeClr val="tx1"/>
                </a:solidFill>
              </a:rPr>
              <a:t/>
            </a:r>
            <a:br>
              <a:rPr lang="en-US" dirty="0" smtClean="0">
                <a:solidFill>
                  <a:schemeClr val="tx1"/>
                </a:solidFill>
              </a:rPr>
            </a:br>
            <a:r>
              <a:rPr lang="en-US" dirty="0"/>
              <a:t/>
            </a:r>
            <a:br>
              <a:rPr lang="en-US" dirty="0"/>
            </a:br>
            <a:r>
              <a:rPr lang="en-US" dirty="0"/>
              <a:t/>
            </a:r>
            <a:br>
              <a:rPr lang="en-US" dirty="0"/>
            </a:br>
            <a:r>
              <a:rPr lang="en-US" dirty="0">
                <a:solidFill>
                  <a:schemeClr val="tx1"/>
                </a:solidFill>
              </a:rPr>
              <a:t>Non-Conforming Contractual Requirements for </a:t>
            </a:r>
            <a:r>
              <a:rPr lang="en-US" i="1" dirty="0" err="1" smtClean="0">
                <a:solidFill>
                  <a:schemeClr val="tx1"/>
                </a:solidFill>
              </a:rPr>
              <a:t>informedRx</a:t>
            </a:r>
            <a:endParaRPr lang="en-US" i="1" dirty="0">
              <a:solidFill>
                <a:schemeClr val="tx1"/>
              </a:solidFill>
            </a:endParaRPr>
          </a:p>
        </p:txBody>
      </p:sp>
      <p:sp>
        <p:nvSpPr>
          <p:cNvPr id="267333" name="Rectangle 69"/>
          <p:cNvSpPr>
            <a:spLocks noGrp="1" noChangeArrowheads="1"/>
          </p:cNvSpPr>
          <p:nvPr>
            <p:ph type="body" idx="1"/>
          </p:nvPr>
        </p:nvSpPr>
        <p:spPr>
          <a:xfrm>
            <a:off x="0" y="1295400"/>
            <a:ext cx="8915400" cy="4953000"/>
          </a:xfrm>
        </p:spPr>
        <p:txBody>
          <a:bodyPr/>
          <a:lstStyle/>
          <a:p>
            <a:pPr marL="554038" lvl="1" indent="-342900">
              <a:buFont typeface="+mj-lt"/>
              <a:buAutoNum type="arabicPeriod"/>
            </a:pPr>
            <a:r>
              <a:rPr lang="en-US" sz="1400" b="1" dirty="0" smtClean="0"/>
              <a:t>Right </a:t>
            </a:r>
            <a:r>
              <a:rPr lang="en-US" sz="1400" b="1" dirty="0"/>
              <a:t>To Terminate Without Cause with </a:t>
            </a:r>
            <a:r>
              <a:rPr lang="en-US" sz="1400" b="1" dirty="0" smtClean="0"/>
              <a:t>60-</a:t>
            </a:r>
            <a:r>
              <a:rPr lang="en-US" sz="1400" b="1" dirty="0" err="1" smtClean="0"/>
              <a:t>Days </a:t>
            </a:r>
            <a:r>
              <a:rPr lang="en-US" sz="1400" b="1" dirty="0" err="1"/>
              <a:t>Notice</a:t>
            </a:r>
            <a:r>
              <a:rPr lang="en-US" sz="1400" b="1" dirty="0"/>
              <a:t>: </a:t>
            </a:r>
            <a:r>
              <a:rPr lang="en-US" sz="1400" dirty="0"/>
              <a:t>Right to terminate with </a:t>
            </a:r>
            <a:r>
              <a:rPr lang="en-US" sz="1400" dirty="0" smtClean="0"/>
              <a:t>90-</a:t>
            </a:r>
            <a:r>
              <a:rPr lang="en-US" sz="1400" dirty="0" err="1" smtClean="0"/>
              <a:t>days notice</a:t>
            </a:r>
            <a:r>
              <a:rPr lang="en-US" sz="1400" dirty="0" smtClean="0"/>
              <a:t>; wants a 3-year contract; </a:t>
            </a:r>
            <a:r>
              <a:rPr lang="en-US" sz="1400" dirty="0"/>
              <a:t>will allow </a:t>
            </a:r>
            <a:r>
              <a:rPr lang="en-US" sz="1400" dirty="0" smtClean="0"/>
              <a:t>termination </a:t>
            </a:r>
            <a:r>
              <a:rPr lang="en-US" sz="1400" dirty="0"/>
              <a:t>without cause </a:t>
            </a:r>
            <a:r>
              <a:rPr lang="en-US" sz="1400" dirty="0" smtClean="0"/>
              <a:t>the 2nd year; offering a “market-check” after the first </a:t>
            </a:r>
            <a:r>
              <a:rPr lang="en-US" sz="1400" dirty="0"/>
              <a:t>contract year renewal </a:t>
            </a:r>
          </a:p>
          <a:p>
            <a:pPr marL="554038" lvl="1" indent="-342900">
              <a:buFont typeface="+mj-lt"/>
              <a:buAutoNum type="arabicPeriod"/>
            </a:pPr>
            <a:r>
              <a:rPr lang="en-US" sz="1400" b="1" dirty="0" smtClean="0"/>
              <a:t>“</a:t>
            </a:r>
            <a:r>
              <a:rPr lang="en-US" sz="1400" b="1" dirty="0"/>
              <a:t>Carve-out Specialty Drug Pricing:</a:t>
            </a:r>
            <a:r>
              <a:rPr lang="en-US" sz="1400" dirty="0"/>
              <a:t> Does not </a:t>
            </a:r>
            <a:r>
              <a:rPr lang="en-US" sz="1400" dirty="0" smtClean="0"/>
              <a:t>agree; currently offering specialty </a:t>
            </a:r>
            <a:r>
              <a:rPr lang="en-US" sz="1400" dirty="0"/>
              <a:t>pricing model to the </a:t>
            </a:r>
            <a:r>
              <a:rPr lang="en-US" sz="1400" dirty="0" smtClean="0"/>
              <a:t>Fund</a:t>
            </a:r>
          </a:p>
          <a:p>
            <a:pPr marL="554038" lvl="1" indent="-342900">
              <a:buFont typeface="+mj-lt"/>
              <a:buAutoNum type="arabicPeriod"/>
            </a:pPr>
            <a:r>
              <a:rPr lang="en-US" sz="1400" b="1" dirty="0" smtClean="0"/>
              <a:t>All Generic Drugs Included in Generic Discount: </a:t>
            </a:r>
            <a:r>
              <a:rPr lang="en-US" sz="1400" dirty="0" smtClean="0"/>
              <a:t>Does not agree; </a:t>
            </a:r>
            <a:r>
              <a:rPr lang="en-US" sz="1400" dirty="0"/>
              <a:t>Single-source generics will be reconciled with brands during the exclusivity </a:t>
            </a:r>
            <a:r>
              <a:rPr lang="en-US" sz="1400" dirty="0" smtClean="0"/>
              <a:t>period </a:t>
            </a:r>
          </a:p>
          <a:p>
            <a:pPr marL="554038" lvl="1" indent="-342900">
              <a:buFont typeface="+mj-lt"/>
              <a:buAutoNum type="arabicPeriod"/>
            </a:pPr>
            <a:r>
              <a:rPr lang="en-US" sz="1400" b="1" dirty="0">
                <a:latin typeface="Arial" pitchFamily="34" charset="0"/>
              </a:rPr>
              <a:t>100% of Audit Recoveries Go To </a:t>
            </a:r>
            <a:r>
              <a:rPr lang="en-US" sz="1400" b="1" dirty="0" smtClean="0">
                <a:latin typeface="Arial" pitchFamily="34" charset="0"/>
              </a:rPr>
              <a:t>Fund: </a:t>
            </a:r>
            <a:r>
              <a:rPr lang="en-US" sz="1400" i="1" dirty="0"/>
              <a:t>informedRx</a:t>
            </a:r>
            <a:r>
              <a:rPr lang="en-US" sz="1400" dirty="0"/>
              <a:t> will retain 25% of onsite and 15% of desktop pharmacy audit </a:t>
            </a:r>
            <a:r>
              <a:rPr lang="en-US" sz="1400" dirty="0" smtClean="0"/>
              <a:t>recoveries</a:t>
            </a:r>
            <a:endParaRPr lang="en-US" sz="1400" dirty="0"/>
          </a:p>
          <a:p>
            <a:pPr marL="554038" lvl="1" indent="-342900">
              <a:buFont typeface="+mj-lt"/>
              <a:buAutoNum type="arabicPeriod"/>
            </a:pPr>
            <a:r>
              <a:rPr lang="en-US" sz="1400" b="1" dirty="0" smtClean="0"/>
              <a:t>Rebate </a:t>
            </a:r>
            <a:r>
              <a:rPr lang="en-US" sz="1400" b="1" dirty="0"/>
              <a:t>Definition Including Compensation of Any Kind:</a:t>
            </a:r>
            <a:r>
              <a:rPr lang="en-US" sz="1400" dirty="0"/>
              <a:t> </a:t>
            </a:r>
            <a:r>
              <a:rPr lang="en-US" sz="1400" dirty="0" smtClean="0"/>
              <a:t>Indicates that rebates are limited to retrospective </a:t>
            </a:r>
            <a:r>
              <a:rPr lang="en-US" sz="1400" dirty="0"/>
              <a:t>discounts or other payments </a:t>
            </a:r>
            <a:r>
              <a:rPr lang="en-US" sz="1400" dirty="0" smtClean="0"/>
              <a:t>for brand drug utilization </a:t>
            </a:r>
            <a:r>
              <a:rPr lang="en-US" sz="1400" dirty="0"/>
              <a:t>and </a:t>
            </a:r>
            <a:r>
              <a:rPr lang="en-US" sz="1400" dirty="0" smtClean="0"/>
              <a:t>excludes administrative </a:t>
            </a:r>
            <a:r>
              <a:rPr lang="en-US" sz="1400" dirty="0"/>
              <a:t>fees, services fees, and purchase discounts.  </a:t>
            </a:r>
            <a:r>
              <a:rPr lang="en-US" sz="1400" i="1" dirty="0"/>
              <a:t>informedRx</a:t>
            </a:r>
            <a:r>
              <a:rPr lang="en-US" sz="1400" dirty="0"/>
              <a:t> shall retain any administrative fee or other earned revenue </a:t>
            </a:r>
            <a:r>
              <a:rPr lang="en-US" sz="1400" dirty="0" smtClean="0"/>
              <a:t>deemed </a:t>
            </a:r>
            <a:r>
              <a:rPr lang="en-US" sz="1400" dirty="0"/>
              <a:t>separate </a:t>
            </a:r>
            <a:r>
              <a:rPr lang="en-US" sz="1400" dirty="0" smtClean="0"/>
              <a:t>from “rebates”</a:t>
            </a:r>
            <a:endParaRPr lang="en-US" sz="1400" dirty="0"/>
          </a:p>
          <a:p>
            <a:endParaRPr lang="en-US" sz="1400" dirty="0" smtClean="0"/>
          </a:p>
        </p:txBody>
      </p:sp>
    </p:spTree>
    <p:extLst>
      <p:ext uri="{BB962C8B-B14F-4D97-AF65-F5344CB8AC3E}">
        <p14:creationId xmlns:p14="http://schemas.microsoft.com/office/powerpoint/2010/main" xmlns="" val="161806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
            </a:r>
            <a:br>
              <a:rPr lang="en-US" dirty="0">
                <a:solidFill>
                  <a:schemeClr val="tx1"/>
                </a:solidFill>
              </a:rPr>
            </a:br>
            <a:r>
              <a:rPr lang="en-US" dirty="0" err="1" smtClean="0"/>
              <a:t>OptumRx</a:t>
            </a:r>
            <a:r>
              <a:rPr lang="en-US" dirty="0" smtClean="0"/>
              <a:t> - Key Issues</a:t>
            </a:r>
            <a:endParaRPr lang="en-US" dirty="0"/>
          </a:p>
        </p:txBody>
      </p:sp>
      <p:sp>
        <p:nvSpPr>
          <p:cNvPr id="3" name="Content Placeholder 2"/>
          <p:cNvSpPr>
            <a:spLocks noGrp="1"/>
          </p:cNvSpPr>
          <p:nvPr>
            <p:ph idx="1"/>
          </p:nvPr>
        </p:nvSpPr>
        <p:spPr>
          <a:xfrm>
            <a:off x="76200" y="990600"/>
            <a:ext cx="8915400" cy="4800600"/>
          </a:xfrm>
        </p:spPr>
        <p:txBody>
          <a:bodyPr/>
          <a:lstStyle/>
          <a:p>
            <a:pPr marL="0" indent="0">
              <a:buNone/>
            </a:pPr>
            <a:endParaRPr lang="en-US" b="1" dirty="0">
              <a:solidFill>
                <a:schemeClr val="folHlink"/>
              </a:solidFill>
            </a:endParaRPr>
          </a:p>
          <a:p>
            <a:pPr lvl="1"/>
            <a:r>
              <a:rPr lang="en-US" sz="1400" dirty="0"/>
              <a:t>Financial terms are highly competitive</a:t>
            </a:r>
          </a:p>
          <a:p>
            <a:pPr lvl="1"/>
            <a:r>
              <a:rPr lang="en-US" sz="1400" dirty="0"/>
              <a:t>Did not agree to several critical minimum contractual </a:t>
            </a:r>
            <a:r>
              <a:rPr lang="en-US" sz="1400" dirty="0" smtClean="0"/>
              <a:t>requirements (e.g., grandfathering </a:t>
            </a:r>
            <a:r>
              <a:rPr lang="en-US" sz="1400" dirty="0"/>
              <a:t>current Formulary for initial contract </a:t>
            </a:r>
            <a:r>
              <a:rPr lang="en-US" sz="1400" dirty="0" smtClean="0"/>
              <a:t>term, disclosing the sale of the Fund’s data, not adhering to requested definition of </a:t>
            </a:r>
            <a:r>
              <a:rPr lang="en-US" sz="1400" dirty="0" err="1" smtClean="0"/>
              <a:t>AWP</a:t>
            </a:r>
            <a:r>
              <a:rPr lang="en-US" sz="1400" dirty="0" smtClean="0"/>
              <a:t> or Formulary, rebates </a:t>
            </a:r>
            <a:r>
              <a:rPr lang="en-US" sz="1400" dirty="0"/>
              <a:t>exclude compensation from pharmaceutical manufacturers, etc</a:t>
            </a:r>
            <a:r>
              <a:rPr lang="en-US" sz="1400" dirty="0" smtClean="0"/>
              <a:t>.)   </a:t>
            </a:r>
            <a:endParaRPr lang="en-US" sz="1400" dirty="0"/>
          </a:p>
          <a:p>
            <a:pPr lvl="1"/>
            <a:r>
              <a:rPr lang="en-US" sz="1400" dirty="0"/>
              <a:t>Rebates are based upon moving to </a:t>
            </a:r>
            <a:r>
              <a:rPr lang="en-US" sz="1400" dirty="0" err="1" smtClean="0"/>
              <a:t>OptumRx’s</a:t>
            </a:r>
            <a:r>
              <a:rPr lang="en-US" sz="1400" dirty="0" smtClean="0"/>
              <a:t> </a:t>
            </a:r>
            <a:r>
              <a:rPr lang="en-US" sz="1400" dirty="0"/>
              <a:t>Formulary.  This would result in </a:t>
            </a:r>
            <a:r>
              <a:rPr lang="en-US" sz="1400" dirty="0" smtClean="0"/>
              <a:t>new formulary to </a:t>
            </a:r>
            <a:r>
              <a:rPr lang="en-US" sz="1400" dirty="0"/>
              <a:t>move to </a:t>
            </a:r>
            <a:r>
              <a:rPr lang="en-US" sz="1400" dirty="0" err="1" smtClean="0"/>
              <a:t>OptumRx’s</a:t>
            </a:r>
            <a:r>
              <a:rPr lang="en-US" sz="1400" dirty="0" smtClean="0"/>
              <a:t> </a:t>
            </a:r>
            <a:r>
              <a:rPr lang="en-US" sz="1400" dirty="0"/>
              <a:t>standard Formulary after the 180-day grandfather </a:t>
            </a:r>
            <a:r>
              <a:rPr lang="en-US" sz="1400" dirty="0" smtClean="0"/>
              <a:t>period. No copay differential to member minimizes disruption. </a:t>
            </a:r>
            <a:endParaRPr lang="en-US" sz="1400" dirty="0"/>
          </a:p>
          <a:p>
            <a:pPr lvl="1"/>
            <a:r>
              <a:rPr lang="en-US" sz="1400" dirty="0"/>
              <a:t>Organizational and Administrative Strengths </a:t>
            </a:r>
          </a:p>
          <a:p>
            <a:pPr lvl="2"/>
            <a:r>
              <a:rPr lang="en-US" sz="1400" dirty="0"/>
              <a:t>Experienced staff dedicated to </a:t>
            </a:r>
            <a:r>
              <a:rPr lang="en-US" sz="1400" dirty="0" smtClean="0"/>
              <a:t>the Fund</a:t>
            </a:r>
            <a:endParaRPr lang="en-US" sz="1400" dirty="0"/>
          </a:p>
          <a:p>
            <a:pPr lvl="2"/>
            <a:r>
              <a:rPr lang="en-US" sz="1400" dirty="0"/>
              <a:t>Good customer service offerings (i.e., comprehensive website)</a:t>
            </a:r>
          </a:p>
          <a:p>
            <a:pPr lvl="1"/>
            <a:r>
              <a:rPr lang="en-US" sz="1400" dirty="0"/>
              <a:t>Organizational and Administrative Weaknesses </a:t>
            </a:r>
          </a:p>
          <a:p>
            <a:pPr lvl="2"/>
            <a:r>
              <a:rPr lang="en-US" sz="1400" dirty="0"/>
              <a:t>No evening or weekend call center hours for members</a:t>
            </a:r>
          </a:p>
          <a:p>
            <a:pPr lvl="2"/>
            <a:r>
              <a:rPr lang="en-US" sz="1400" dirty="0" err="1" smtClean="0"/>
              <a:t>OptumRx</a:t>
            </a:r>
            <a:r>
              <a:rPr lang="en-US" sz="1400" dirty="0" smtClean="0"/>
              <a:t> </a:t>
            </a:r>
            <a:r>
              <a:rPr lang="en-US" sz="1400" dirty="0"/>
              <a:t>growth may </a:t>
            </a:r>
            <a:r>
              <a:rPr lang="en-US" sz="1400" dirty="0" smtClean="0"/>
              <a:t>cause </a:t>
            </a:r>
            <a:r>
              <a:rPr lang="en-US" sz="1400" dirty="0"/>
              <a:t>service issues (assuming United business</a:t>
            </a:r>
            <a:r>
              <a:rPr lang="en-US" sz="1400" dirty="0" smtClean="0"/>
              <a:t>)</a:t>
            </a:r>
          </a:p>
          <a:p>
            <a:pPr lvl="1"/>
            <a:r>
              <a:rPr lang="en-US" sz="1400" dirty="0"/>
              <a:t>Network and Medication </a:t>
            </a:r>
            <a:r>
              <a:rPr lang="en-US" sz="1400" dirty="0" smtClean="0"/>
              <a:t>Management</a:t>
            </a:r>
          </a:p>
          <a:p>
            <a:pPr lvl="2"/>
            <a:r>
              <a:rPr lang="en-US" sz="1400" kern="1200" dirty="0" smtClean="0">
                <a:latin typeface="Arial" pitchFamily="34" charset="0"/>
              </a:rPr>
              <a:t>Monitors physician prescribing patterns</a:t>
            </a:r>
          </a:p>
          <a:p>
            <a:pPr lvl="2"/>
            <a:r>
              <a:rPr lang="en-US" sz="1400" kern="1200" dirty="0" smtClean="0">
                <a:latin typeface="Arial" pitchFamily="34" charset="0"/>
              </a:rPr>
              <a:t>48</a:t>
            </a:r>
            <a:r>
              <a:rPr lang="en-US" sz="1400" kern="1200" dirty="0">
                <a:latin typeface="Arial" pitchFamily="34" charset="0"/>
              </a:rPr>
              <a:t>% of </a:t>
            </a:r>
            <a:r>
              <a:rPr lang="en-US" sz="1400" kern="1200" dirty="0" smtClean="0">
                <a:latin typeface="Arial" pitchFamily="34" charset="0"/>
              </a:rPr>
              <a:t>auditable </a:t>
            </a:r>
            <a:r>
              <a:rPr lang="en-US" sz="1400" kern="1200" dirty="0">
                <a:latin typeface="Arial" pitchFamily="34" charset="0"/>
              </a:rPr>
              <a:t>base and 30% of contracted network </a:t>
            </a:r>
            <a:r>
              <a:rPr lang="en-US" sz="1400" kern="1200" dirty="0" smtClean="0">
                <a:latin typeface="Arial" pitchFamily="34" charset="0"/>
              </a:rPr>
              <a:t>pharmacies</a:t>
            </a:r>
            <a:r>
              <a:rPr lang="en-US" sz="1400" kern="1200" dirty="0">
                <a:latin typeface="Arial" pitchFamily="34" charset="0"/>
              </a:rPr>
              <a:t> </a:t>
            </a:r>
            <a:r>
              <a:rPr lang="en-US" sz="1400" kern="1200" dirty="0" smtClean="0">
                <a:latin typeface="Arial" pitchFamily="34" charset="0"/>
              </a:rPr>
              <a:t>reviewed for fraud and abuse</a:t>
            </a:r>
            <a:endParaRPr lang="en-US" sz="1400" dirty="0"/>
          </a:p>
          <a:p>
            <a:pPr lvl="1"/>
            <a:r>
              <a:rPr lang="en-US" sz="1400" dirty="0"/>
              <a:t>Identified measurable performance standards and specific monetary guarantees</a:t>
            </a:r>
          </a:p>
          <a:p>
            <a:pPr lvl="2"/>
            <a:r>
              <a:rPr lang="en-US" sz="1400" dirty="0"/>
              <a:t>Willing to put </a:t>
            </a:r>
            <a:r>
              <a:rPr lang="en-US" sz="1400" dirty="0" smtClean="0"/>
              <a:t>$</a:t>
            </a:r>
            <a:r>
              <a:rPr lang="en-US" sz="1400" dirty="0"/>
              <a:t>4</a:t>
            </a:r>
            <a:r>
              <a:rPr lang="en-US" sz="1400" dirty="0" smtClean="0"/>
              <a:t>0,000 </a:t>
            </a:r>
            <a:r>
              <a:rPr lang="en-US" sz="1400" dirty="0"/>
              <a:t>at risk for performance guarantees</a:t>
            </a:r>
          </a:p>
          <a:p>
            <a:pPr lvl="1"/>
            <a:r>
              <a:rPr lang="en-US" sz="1400" dirty="0" smtClean="0"/>
              <a:t>Offers </a:t>
            </a:r>
            <a:r>
              <a:rPr lang="en-US" sz="1400" dirty="0"/>
              <a:t>comprehensive client audit rights</a:t>
            </a:r>
          </a:p>
          <a:p>
            <a:pPr lvl="2"/>
            <a:endParaRPr lang="en-US" sz="1400" dirty="0"/>
          </a:p>
          <a:p>
            <a:pPr lvl="2"/>
            <a:endParaRPr lang="en-US" sz="1400" b="1" dirty="0">
              <a:solidFill>
                <a:schemeClr val="folHlink"/>
              </a:solidFill>
            </a:endParaRPr>
          </a:p>
          <a:p>
            <a:pPr lvl="2"/>
            <a:endParaRPr lang="en-US" sz="1400" dirty="0"/>
          </a:p>
          <a:p>
            <a:pPr lvl="2"/>
            <a:endParaRPr lang="en-US" sz="1400" dirty="0" smtClean="0"/>
          </a:p>
          <a:p>
            <a:pPr lvl="2"/>
            <a:endParaRPr lang="en-US" sz="1400" dirty="0"/>
          </a:p>
          <a:p>
            <a:pPr lvl="2"/>
            <a:endParaRPr lang="en-US" sz="1400" dirty="0"/>
          </a:p>
          <a:p>
            <a:pPr lvl="2"/>
            <a:endParaRPr lang="en-US" sz="1400" dirty="0" smtClean="0"/>
          </a:p>
          <a:p>
            <a:pPr lvl="1"/>
            <a:endParaRPr lang="en-US" sz="1400" b="1" dirty="0">
              <a:solidFill>
                <a:schemeClr val="folHlink"/>
              </a:solidFill>
            </a:endParaRPr>
          </a:p>
        </p:txBody>
      </p:sp>
      <p:sp>
        <p:nvSpPr>
          <p:cNvPr id="4" name="Slide Number Placeholder 3"/>
          <p:cNvSpPr>
            <a:spLocks noGrp="1"/>
          </p:cNvSpPr>
          <p:nvPr>
            <p:ph type="sldNum" sz="quarter" idx="10"/>
          </p:nvPr>
        </p:nvSpPr>
        <p:spPr/>
        <p:txBody>
          <a:bodyPr/>
          <a:lstStyle/>
          <a:p>
            <a:fld id="{4F1080FE-01F2-4242-A69F-92ADA343EC77}" type="slidenum">
              <a:rPr lang="en-US" smtClean="0"/>
              <a:pPr/>
              <a:t>15</a:t>
            </a:fld>
            <a:endParaRPr lang="en-US"/>
          </a:p>
        </p:txBody>
      </p:sp>
    </p:spTree>
    <p:extLst>
      <p:ext uri="{BB962C8B-B14F-4D97-AF65-F5344CB8AC3E}">
        <p14:creationId xmlns:p14="http://schemas.microsoft.com/office/powerpoint/2010/main" xmlns="" val="7713396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BD89B739-21BC-49A3-A4BA-3A341394B0D1}" type="slidenum">
              <a:rPr lang="en-US"/>
              <a:pPr/>
              <a:t>16</a:t>
            </a:fld>
            <a:endParaRPr lang="en-US"/>
          </a:p>
        </p:txBody>
      </p:sp>
      <p:sp>
        <p:nvSpPr>
          <p:cNvPr id="267332" name="Rectangle 68"/>
          <p:cNvSpPr>
            <a:spLocks noGrp="1" noChangeArrowheads="1"/>
          </p:cNvSpPr>
          <p:nvPr>
            <p:ph type="title"/>
          </p:nvPr>
        </p:nvSpPr>
        <p:spPr/>
        <p:txBody>
          <a:bodyPr/>
          <a:lstStyle/>
          <a:p>
            <a:r>
              <a:rPr lang="en-US" dirty="0">
                <a:solidFill>
                  <a:schemeClr val="folHlink"/>
                </a:solidFill>
              </a:rPr>
              <a:t/>
            </a:r>
            <a:br>
              <a:rPr lang="en-US" dirty="0">
                <a:solidFill>
                  <a:schemeClr val="folHlink"/>
                </a:solidFill>
              </a:rPr>
            </a:br>
            <a:r>
              <a:rPr lang="en-US" dirty="0">
                <a:solidFill>
                  <a:schemeClr val="tx1"/>
                </a:solidFill>
              </a:rPr>
              <a:t>Non-Conforming Contractual Requirements for </a:t>
            </a:r>
            <a:r>
              <a:rPr lang="en-US" dirty="0" err="1" smtClean="0">
                <a:solidFill>
                  <a:schemeClr val="tx1"/>
                </a:solidFill>
              </a:rPr>
              <a:t>OptumRx</a:t>
            </a:r>
            <a:endParaRPr lang="en-US" dirty="0">
              <a:solidFill>
                <a:schemeClr val="tx1"/>
              </a:solidFill>
            </a:endParaRPr>
          </a:p>
        </p:txBody>
      </p:sp>
      <p:sp>
        <p:nvSpPr>
          <p:cNvPr id="267333" name="Rectangle 69"/>
          <p:cNvSpPr>
            <a:spLocks noGrp="1" noChangeArrowheads="1"/>
          </p:cNvSpPr>
          <p:nvPr>
            <p:ph type="body" idx="1"/>
          </p:nvPr>
        </p:nvSpPr>
        <p:spPr>
          <a:xfrm>
            <a:off x="35442" y="1143000"/>
            <a:ext cx="8956158" cy="5791200"/>
          </a:xfrm>
        </p:spPr>
        <p:txBody>
          <a:bodyPr/>
          <a:lstStyle/>
          <a:p>
            <a:pPr marL="554038" lvl="1" indent="-342900">
              <a:buFont typeface="+mj-lt"/>
              <a:buAutoNum type="arabicPeriod"/>
            </a:pPr>
            <a:r>
              <a:rPr lang="en-US" sz="1400" b="1" dirty="0" smtClean="0"/>
              <a:t>Right To Terminate Without Cause with 60-Day Notice: </a:t>
            </a:r>
            <a:r>
              <a:rPr lang="en-US" sz="1400" dirty="0" smtClean="0"/>
              <a:t>Right to terminate with 90-day notice. Fund termination prior to the end of the 3-year contact term would result in Fund reimbursing </a:t>
            </a:r>
            <a:r>
              <a:rPr lang="en-US" sz="1400" dirty="0" err="1" smtClean="0"/>
              <a:t>OptumRx</a:t>
            </a:r>
            <a:r>
              <a:rPr lang="en-US" sz="1400" dirty="0" smtClean="0"/>
              <a:t> </a:t>
            </a:r>
            <a:r>
              <a:rPr lang="en-US" sz="1400" dirty="0"/>
              <a:t>for </a:t>
            </a:r>
            <a:r>
              <a:rPr lang="en-US" sz="1400" dirty="0" smtClean="0"/>
              <a:t>some </a:t>
            </a:r>
            <a:r>
              <a:rPr lang="en-US" sz="1400" dirty="0"/>
              <a:t>implementation </a:t>
            </a:r>
            <a:r>
              <a:rPr lang="en-US" sz="1400" dirty="0" smtClean="0"/>
              <a:t>expenses</a:t>
            </a:r>
          </a:p>
          <a:p>
            <a:pPr marL="554038" lvl="1" indent="-342900">
              <a:buFont typeface="+mj-lt"/>
              <a:buAutoNum type="arabicPeriod"/>
            </a:pPr>
            <a:r>
              <a:rPr lang="en-US" sz="1400" b="1" dirty="0">
                <a:latin typeface="Arial" pitchFamily="34" charset="0"/>
              </a:rPr>
              <a:t>Grandfather </a:t>
            </a:r>
            <a:r>
              <a:rPr lang="en-US" sz="1400" b="1" dirty="0" smtClean="0">
                <a:latin typeface="Arial" pitchFamily="34" charset="0"/>
              </a:rPr>
              <a:t>Present </a:t>
            </a:r>
            <a:r>
              <a:rPr lang="en-US" sz="1400" b="1" dirty="0">
                <a:latin typeface="Arial" pitchFamily="34" charset="0"/>
              </a:rPr>
              <a:t>Formulary for </a:t>
            </a:r>
            <a:r>
              <a:rPr lang="en-US" sz="1400" b="1" dirty="0" smtClean="0">
                <a:latin typeface="Arial" pitchFamily="34" charset="0"/>
              </a:rPr>
              <a:t>Initial Contract Term: </a:t>
            </a:r>
            <a:r>
              <a:rPr lang="en-US" sz="1400" dirty="0" smtClean="0">
                <a:latin typeface="Arial" pitchFamily="34" charset="0"/>
              </a:rPr>
              <a:t>Agree with caveat that the Fund </a:t>
            </a:r>
            <a:r>
              <a:rPr lang="en-US" sz="1400" dirty="0" smtClean="0"/>
              <a:t>publish </a:t>
            </a:r>
            <a:r>
              <a:rPr lang="en-US" sz="1400" dirty="0" err="1"/>
              <a:t>OptumRx’s</a:t>
            </a:r>
            <a:r>
              <a:rPr lang="en-US" sz="1400" dirty="0"/>
              <a:t> formulary on their </a:t>
            </a:r>
            <a:r>
              <a:rPr lang="en-US" sz="1400" dirty="0" smtClean="0"/>
              <a:t>website but will not grandfather existing formulary beyond 180 days.</a:t>
            </a:r>
          </a:p>
          <a:p>
            <a:pPr marL="554038" lvl="1" indent="-342900">
              <a:buFont typeface="+mj-lt"/>
              <a:buAutoNum type="arabicPeriod"/>
            </a:pPr>
            <a:r>
              <a:rPr lang="en-US" sz="1400" b="1" dirty="0" smtClean="0"/>
              <a:t>One </a:t>
            </a:r>
            <a:r>
              <a:rPr lang="en-US" sz="1400" b="1" dirty="0"/>
              <a:t>Claim Audit Per Year at No Cost: </a:t>
            </a:r>
            <a:r>
              <a:rPr lang="en-US" sz="1400" dirty="0" smtClean="0"/>
              <a:t>Survives 1 year after termination, not the </a:t>
            </a:r>
            <a:r>
              <a:rPr lang="en-US" sz="1400" dirty="0"/>
              <a:t>3-years </a:t>
            </a:r>
            <a:r>
              <a:rPr lang="en-US" sz="1400" dirty="0" smtClean="0"/>
              <a:t>requested</a:t>
            </a:r>
            <a:endParaRPr lang="en-US" sz="1400" dirty="0"/>
          </a:p>
          <a:p>
            <a:pPr marL="554038" lvl="1" indent="-342900">
              <a:buFont typeface="+mj-lt"/>
              <a:buAutoNum type="arabicPeriod"/>
            </a:pPr>
            <a:r>
              <a:rPr lang="en-US" sz="1400" b="1" dirty="0" smtClean="0"/>
              <a:t>Data </a:t>
            </a:r>
            <a:r>
              <a:rPr lang="en-US" sz="1400" b="1" dirty="0"/>
              <a:t>is Sole Property of </a:t>
            </a:r>
            <a:r>
              <a:rPr lang="en-US" sz="1400" b="1" dirty="0" smtClean="0"/>
              <a:t>the Fund and </a:t>
            </a:r>
            <a:r>
              <a:rPr lang="en-US" sz="1400" b="1" dirty="0"/>
              <a:t>Selling Must Be Disclosed:</a:t>
            </a:r>
            <a:r>
              <a:rPr lang="en-US" sz="1400" dirty="0"/>
              <a:t> Indicates that certain mail services and specialty claims data are their property.  Will use de-identified claims data without </a:t>
            </a:r>
            <a:r>
              <a:rPr lang="en-US" sz="1400" dirty="0" smtClean="0"/>
              <a:t>Fund approval</a:t>
            </a:r>
            <a:endParaRPr lang="en-US" sz="1400" dirty="0"/>
          </a:p>
          <a:p>
            <a:pPr marL="554038" lvl="1" indent="-342900">
              <a:buFont typeface="+mj-lt"/>
              <a:buAutoNum type="arabicPeriod"/>
            </a:pPr>
            <a:r>
              <a:rPr lang="en-US" sz="1400" b="1" dirty="0"/>
              <a:t>Notify of Switch in the </a:t>
            </a:r>
            <a:r>
              <a:rPr lang="en-US" sz="1400" b="1" dirty="0" err="1"/>
              <a:t>AWP</a:t>
            </a:r>
            <a:r>
              <a:rPr lang="en-US" sz="1400" b="1" dirty="0"/>
              <a:t> Source with 180-Day Notice: </a:t>
            </a:r>
            <a:r>
              <a:rPr lang="en-US" sz="1400" dirty="0" smtClean="0"/>
              <a:t>If there is a source change, </a:t>
            </a:r>
            <a:r>
              <a:rPr lang="en-US" sz="1400" dirty="0" err="1" smtClean="0"/>
              <a:t>OptumRx</a:t>
            </a:r>
            <a:r>
              <a:rPr lang="en-US" sz="1400" dirty="0" smtClean="0"/>
              <a:t> </a:t>
            </a:r>
            <a:r>
              <a:rPr lang="en-US" sz="1400" dirty="0"/>
              <a:t>will give 30-</a:t>
            </a:r>
            <a:r>
              <a:rPr lang="en-US" sz="1400" dirty="0" err="1"/>
              <a:t>days </a:t>
            </a:r>
            <a:r>
              <a:rPr lang="en-US" sz="1400" dirty="0" err="1" smtClean="0"/>
              <a:t>notice</a:t>
            </a:r>
            <a:r>
              <a:rPr lang="en-US" sz="1400" dirty="0" smtClean="0"/>
              <a:t>. If agreement on new pricing cannot be reached, either party can terminate with 60-</a:t>
            </a:r>
            <a:r>
              <a:rPr lang="en-US" sz="1400" dirty="0" err="1" smtClean="0"/>
              <a:t>days notice</a:t>
            </a:r>
            <a:r>
              <a:rPr lang="en-US" sz="1400" b="1" dirty="0" smtClean="0"/>
              <a:t> </a:t>
            </a:r>
          </a:p>
          <a:p>
            <a:pPr marL="554038" lvl="1" indent="-342900">
              <a:buFont typeface="+mj-lt"/>
              <a:buAutoNum type="arabicPeriod"/>
            </a:pPr>
            <a:r>
              <a:rPr lang="en-US" sz="1400" b="1" dirty="0"/>
              <a:t>Rebate Revenue Credited Via Quarterly Invoice After 120-Days of End of Quarter: </a:t>
            </a:r>
            <a:r>
              <a:rPr lang="en-US" sz="1400" dirty="0" smtClean="0"/>
              <a:t>Agree, with caveat that </a:t>
            </a:r>
            <a:r>
              <a:rPr lang="en-US" sz="1400" dirty="0"/>
              <a:t>the claims were incurred during the term of the </a:t>
            </a:r>
            <a:r>
              <a:rPr lang="en-US" sz="1400" dirty="0" smtClean="0"/>
              <a:t>agreement</a:t>
            </a:r>
            <a:endParaRPr lang="en-US" sz="1400" dirty="0"/>
          </a:p>
          <a:p>
            <a:pPr marL="554038" lvl="1" indent="-342900">
              <a:buFont typeface="+mj-lt"/>
              <a:buAutoNum type="arabicPeriod"/>
            </a:pPr>
            <a:r>
              <a:rPr lang="en-US" sz="1400" b="1" dirty="0"/>
              <a:t>Adheres to Definition that </a:t>
            </a:r>
            <a:r>
              <a:rPr lang="en-US" sz="1400" b="1" dirty="0" err="1"/>
              <a:t>AWP</a:t>
            </a:r>
            <a:r>
              <a:rPr lang="en-US" sz="1400" b="1" dirty="0"/>
              <a:t> is Based On Date Sensitive, 11-Digit </a:t>
            </a:r>
            <a:r>
              <a:rPr lang="en-US" sz="1400" b="1" dirty="0" err="1"/>
              <a:t>NDC</a:t>
            </a:r>
            <a:r>
              <a:rPr lang="en-US" sz="1400" b="1" dirty="0"/>
              <a:t>:</a:t>
            </a:r>
            <a:r>
              <a:rPr lang="en-US" sz="1400" dirty="0"/>
              <a:t> Defines </a:t>
            </a:r>
            <a:r>
              <a:rPr lang="en-US" sz="1400" dirty="0" err="1"/>
              <a:t>AWP</a:t>
            </a:r>
            <a:r>
              <a:rPr lang="en-US" sz="1400" dirty="0"/>
              <a:t>, for mail order service, as based on a package size of 100-units for pills, capsules and tablets and 16-ounce quantities for </a:t>
            </a:r>
            <a:r>
              <a:rPr lang="en-US" sz="1400" dirty="0" smtClean="0"/>
              <a:t>liquids</a:t>
            </a:r>
            <a:endParaRPr lang="en-US" sz="1400" b="1" dirty="0" smtClean="0"/>
          </a:p>
          <a:p>
            <a:pPr marL="554038" lvl="1" indent="-342900">
              <a:buFont typeface="+mj-lt"/>
              <a:buAutoNum type="arabicPeriod"/>
            </a:pPr>
            <a:r>
              <a:rPr lang="en-US" sz="1400" b="1" dirty="0" smtClean="0"/>
              <a:t>Adheres </a:t>
            </a:r>
            <a:r>
              <a:rPr lang="en-US" sz="1400" b="1" dirty="0"/>
              <a:t>To Our Definition of Formulary: Current List of Preferred, Non-Preferred and Generics: </a:t>
            </a:r>
            <a:r>
              <a:rPr lang="en-US" sz="1400" dirty="0" err="1" smtClean="0"/>
              <a:t>OptumRx</a:t>
            </a:r>
            <a:r>
              <a:rPr lang="en-US" sz="1400" dirty="0" smtClean="0"/>
              <a:t> defines</a:t>
            </a:r>
            <a:r>
              <a:rPr lang="en-US" sz="1400" b="1" dirty="0" smtClean="0"/>
              <a:t> </a:t>
            </a:r>
            <a:r>
              <a:rPr lang="en-US" sz="1400" dirty="0" smtClean="0"/>
              <a:t>Formulary as </a:t>
            </a:r>
            <a:r>
              <a:rPr lang="en-US" sz="1400" dirty="0"/>
              <a:t>the entire list of Prescription Drugs covered  by the applicable </a:t>
            </a:r>
            <a:r>
              <a:rPr lang="en-US" sz="1400" dirty="0" smtClean="0"/>
              <a:t>benefit plan </a:t>
            </a:r>
            <a:r>
              <a:rPr lang="en-US" sz="1400" dirty="0"/>
              <a:t>as developed, reviewed and approved by </a:t>
            </a:r>
            <a:r>
              <a:rPr lang="en-US" sz="1400" dirty="0" smtClean="0"/>
              <a:t>the Fund’s Pharmacy </a:t>
            </a:r>
            <a:r>
              <a:rPr lang="en-US" sz="1400" dirty="0"/>
              <a:t>Management Committee </a:t>
            </a:r>
            <a:endParaRPr lang="en-US" sz="1400" dirty="0" smtClean="0"/>
          </a:p>
          <a:p>
            <a:pPr marL="554038" lvl="1" indent="-342900">
              <a:buFont typeface="+mj-lt"/>
              <a:buAutoNum type="arabicPeriod"/>
            </a:pPr>
            <a:r>
              <a:rPr lang="en-US" sz="1400" b="1" dirty="0" smtClean="0"/>
              <a:t>Adheres To Our Rebate </a:t>
            </a:r>
            <a:r>
              <a:rPr lang="en-US" sz="1400" b="1" dirty="0"/>
              <a:t>Definition Including Compensation of Any Kind: </a:t>
            </a:r>
            <a:r>
              <a:rPr lang="en-US" sz="1400" dirty="0"/>
              <a:t>Excludes purchase discounts, administrative fees and other financial benefits received from outside </a:t>
            </a:r>
            <a:r>
              <a:rPr lang="en-US" sz="1400" dirty="0" smtClean="0"/>
              <a:t>sources. Also</a:t>
            </a:r>
            <a:r>
              <a:rPr lang="en-US" sz="1400" dirty="0"/>
              <a:t>, rebates are contingent upon </a:t>
            </a:r>
            <a:r>
              <a:rPr lang="en-US" sz="1400" dirty="0" smtClean="0"/>
              <a:t>the Fund </a:t>
            </a:r>
            <a:r>
              <a:rPr lang="en-US" sz="1400" dirty="0"/>
              <a:t>moving to </a:t>
            </a:r>
            <a:r>
              <a:rPr lang="en-US" sz="1400" dirty="0" err="1"/>
              <a:t>OptumRx’s</a:t>
            </a:r>
            <a:r>
              <a:rPr lang="en-US" sz="1400" dirty="0"/>
              <a:t> Formulary. This would result in formulary disruption to move to </a:t>
            </a:r>
            <a:r>
              <a:rPr lang="en-US" sz="1400" dirty="0" err="1" smtClean="0"/>
              <a:t>OptumRx’s</a:t>
            </a:r>
            <a:r>
              <a:rPr lang="en-US" sz="1400" dirty="0" smtClean="0"/>
              <a:t> </a:t>
            </a:r>
            <a:r>
              <a:rPr lang="en-US" sz="1400" dirty="0"/>
              <a:t>standard Formulary after the 180 day grandfather </a:t>
            </a:r>
            <a:r>
              <a:rPr lang="en-US" sz="1400" dirty="0" smtClean="0"/>
              <a:t>period</a:t>
            </a:r>
            <a:endParaRPr lang="en-US" sz="1400" dirty="0"/>
          </a:p>
          <a:p>
            <a:endParaRPr lang="en-US" sz="1400" dirty="0" smtClean="0"/>
          </a:p>
        </p:txBody>
      </p:sp>
    </p:spTree>
    <p:extLst>
      <p:ext uri="{BB962C8B-B14F-4D97-AF65-F5344CB8AC3E}">
        <p14:creationId xmlns:p14="http://schemas.microsoft.com/office/powerpoint/2010/main" xmlns="" val="36462173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laceholder 3"/>
          <p:cNvSpPr>
            <a:spLocks noGrp="1"/>
          </p:cNvSpPr>
          <p:nvPr>
            <p:ph type="sldNum" sz="quarter" idx="10"/>
          </p:nvPr>
        </p:nvSpPr>
        <p:spPr/>
        <p:txBody>
          <a:bodyPr/>
          <a:lstStyle/>
          <a:p>
            <a:fld id="{7E778B45-A830-4BD3-AB97-C664D822A376}" type="slidenum">
              <a:rPr lang="en-US"/>
              <a:pPr/>
              <a:t>17</a:t>
            </a:fld>
            <a:endParaRPr lang="en-US"/>
          </a:p>
        </p:txBody>
      </p:sp>
      <p:sp>
        <p:nvSpPr>
          <p:cNvPr id="275991" name="Rectangle 535"/>
          <p:cNvSpPr>
            <a:spLocks noGrp="1" noChangeArrowheads="1"/>
          </p:cNvSpPr>
          <p:nvPr>
            <p:ph type="title"/>
          </p:nvPr>
        </p:nvSpPr>
        <p:spPr/>
        <p:txBody>
          <a:bodyPr/>
          <a:lstStyle/>
          <a:p>
            <a:r>
              <a:rPr lang="en-US" dirty="0"/>
              <a:t>Administrative and Service Capabilities</a:t>
            </a:r>
            <a:br>
              <a:rPr lang="en-US" dirty="0"/>
            </a:br>
            <a:r>
              <a:rPr lang="en-US" b="0" i="1" dirty="0"/>
              <a:t>Customer Service</a:t>
            </a:r>
          </a:p>
        </p:txBody>
      </p:sp>
      <p:sp>
        <p:nvSpPr>
          <p:cNvPr id="275992" name="Rectangle 536"/>
          <p:cNvSpPr>
            <a:spLocks noGrp="1" noChangeArrowheads="1"/>
          </p:cNvSpPr>
          <p:nvPr>
            <p:ph type="body" idx="1"/>
          </p:nvPr>
        </p:nvSpPr>
        <p:spPr>
          <a:xfrm>
            <a:off x="76200" y="6172200"/>
            <a:ext cx="8915400" cy="533400"/>
          </a:xfrm>
        </p:spPr>
        <p:txBody>
          <a:bodyPr/>
          <a:lstStyle/>
          <a:p>
            <a:pPr marL="0" indent="0">
              <a:buNone/>
            </a:pPr>
            <a:endParaRPr lang="en-US" dirty="0" smtClean="0"/>
          </a:p>
          <a:p>
            <a:endParaRPr lang="en-US" dirty="0" smtClean="0"/>
          </a:p>
          <a:p>
            <a:endParaRPr lang="en-US" dirty="0"/>
          </a:p>
        </p:txBody>
      </p:sp>
      <p:graphicFrame>
        <p:nvGraphicFramePr>
          <p:cNvPr id="276035" name="Group 579"/>
          <p:cNvGraphicFramePr>
            <a:graphicFrameLocks noGrp="1"/>
          </p:cNvGraphicFramePr>
          <p:nvPr>
            <p:extLst>
              <p:ext uri="{D42A27DB-BD31-4B8C-83A1-F6EECF244321}">
                <p14:modId xmlns:p14="http://schemas.microsoft.com/office/powerpoint/2010/main" xmlns="" val="1584778687"/>
              </p:ext>
            </p:extLst>
          </p:nvPr>
        </p:nvGraphicFramePr>
        <p:xfrm>
          <a:off x="228599" y="1066800"/>
          <a:ext cx="8686800" cy="5440680"/>
        </p:xfrm>
        <a:graphic>
          <a:graphicData uri="http://schemas.openxmlformats.org/drawingml/2006/table">
            <a:tbl>
              <a:tblPr/>
              <a:tblGrid>
                <a:gridCol w="1981200"/>
                <a:gridCol w="1981200"/>
                <a:gridCol w="2209800"/>
                <a:gridCol w="2514600"/>
              </a:tblGrid>
              <a:tr h="10795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pPr>
                      <a:endParaRPr kumimoji="0" lang="en-US" sz="14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Location of facility servicing the Fund</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Willingboro, NJ &amp; Las Vegas, NV</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kern="1200" dirty="0" smtClean="0">
                          <a:solidFill>
                            <a:schemeClr val="tx1"/>
                          </a:solidFill>
                          <a:effectLst/>
                          <a:latin typeface="+mn-lt"/>
                          <a:ea typeface="+mn-ea"/>
                          <a:cs typeface="+mn-cs"/>
                        </a:rPr>
                        <a:t>Miramar, FL with an additional facility in San Antonio, TX</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Carlsbad, California, and Overland Park, Kansas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Member call center hours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24/7</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24/7</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dirty="0" smtClean="0"/>
                        <a:t>8 AM to 5P M</a:t>
                      </a:r>
                      <a:r>
                        <a:rPr lang="en-US" sz="1200" baseline="0" dirty="0" smtClean="0"/>
                        <a:t> ET</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Frequency of meetings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dirty="0" smtClean="0"/>
                        <a:t>Quarterly</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Quarterly</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Quarterly</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25413">
                <a:tc>
                  <a:txBody>
                    <a:bodyPr/>
                    <a:lstStyle/>
                    <a:p>
                      <a:r>
                        <a:rPr kumimoji="0" lang="en-US" sz="1200" b="0" i="0" u="none" strike="noStrike" kern="1200" cap="none" normalizeH="0" baseline="0" dirty="0" smtClean="0">
                          <a:ln>
                            <a:noFill/>
                          </a:ln>
                          <a:solidFill>
                            <a:schemeClr val="tx1"/>
                          </a:solidFill>
                          <a:effectLst/>
                          <a:latin typeface="Arial" pitchFamily="34" charset="0"/>
                          <a:ea typeface="+mn-ea"/>
                          <a:cs typeface="+mn-cs"/>
                        </a:rPr>
                        <a:t>Phone abandonment rate</a:t>
                      </a:r>
                      <a:endParaRPr kumimoji="0" lang="en-US" sz="1200" b="0" i="0" u="none" strike="noStrike" kern="1200" cap="none" normalizeH="0" baseline="0" dirty="0">
                        <a:ln>
                          <a:noFill/>
                        </a:ln>
                        <a:solidFill>
                          <a:schemeClr val="tx1"/>
                        </a:solidFill>
                        <a:effectLst/>
                        <a:latin typeface="Arial" pitchFamily="34" charset="0"/>
                        <a:ea typeface="+mn-ea"/>
                        <a:cs typeface="+mn-cs"/>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dirty="0" smtClean="0"/>
                        <a:t>2%, includes </a:t>
                      </a:r>
                      <a:r>
                        <a:rPr lang="en-US" sz="1200" dirty="0" err="1" smtClean="0"/>
                        <a:t>IVR</a:t>
                      </a:r>
                      <a:r>
                        <a:rPr lang="en-US" sz="1200" dirty="0" smtClean="0"/>
                        <a:t> calls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dirty="0" smtClean="0"/>
                        <a:t>&lt;2%</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25413">
                <a:tc>
                  <a:txBody>
                    <a:bodyPr/>
                    <a:lstStyle/>
                    <a:p>
                      <a:r>
                        <a:rPr kumimoji="0" lang="en-US" sz="1200" b="0" i="0" u="none" strike="noStrike" kern="1200" cap="none" normalizeH="0" baseline="0" dirty="0" smtClean="0">
                          <a:ln>
                            <a:noFill/>
                          </a:ln>
                          <a:solidFill>
                            <a:schemeClr val="tx1"/>
                          </a:solidFill>
                          <a:effectLst/>
                          <a:latin typeface="Arial" pitchFamily="34" charset="0"/>
                          <a:ea typeface="+mn-ea"/>
                          <a:cs typeface="+mn-cs"/>
                        </a:rPr>
                        <a:t>Dedicated clinical, account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mgmnt</a:t>
                      </a:r>
                      <a:r>
                        <a:rPr kumimoji="0" lang="en-US" sz="1200" b="0" i="0" u="none" strike="noStrike" kern="1200" cap="none" normalizeH="0" baseline="0" dirty="0" smtClean="0">
                          <a:ln>
                            <a:noFill/>
                          </a:ln>
                          <a:solidFill>
                            <a:schemeClr val="tx1"/>
                          </a:solidFill>
                          <a:effectLst/>
                          <a:latin typeface="Arial" pitchFamily="34" charset="0"/>
                          <a:ea typeface="+mn-ea"/>
                          <a:cs typeface="+mn-cs"/>
                        </a:rPr>
                        <a:t>, and customer service</a:t>
                      </a:r>
                      <a:endParaRPr kumimoji="0" lang="en-US" sz="1200" b="0" i="0" u="none" strike="noStrike" kern="1200" cap="none" normalizeH="0" baseline="0" dirty="0">
                        <a:ln>
                          <a:noFill/>
                        </a:ln>
                        <a:solidFill>
                          <a:schemeClr val="tx1"/>
                        </a:solidFill>
                        <a:effectLst/>
                        <a:latin typeface="Arial" pitchFamily="34" charset="0"/>
                        <a:ea typeface="+mn-ea"/>
                        <a:cs typeface="+mn-cs"/>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dirty="0" smtClean="0"/>
                        <a:t>Yes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Yes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dirty="0" smtClean="0"/>
                        <a:t>Yes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25413">
                <a:tc>
                  <a:txBody>
                    <a:bodyPr/>
                    <a:lstStyle/>
                    <a:p>
                      <a:r>
                        <a:rPr kumimoji="0" lang="en-US" sz="1200" b="0" i="0" u="none" strike="noStrike" kern="1200" cap="none" normalizeH="0" baseline="0" dirty="0" smtClean="0">
                          <a:ln>
                            <a:noFill/>
                          </a:ln>
                          <a:solidFill>
                            <a:schemeClr val="tx1"/>
                          </a:solidFill>
                          <a:effectLst/>
                          <a:latin typeface="Arial" pitchFamily="34" charset="0"/>
                          <a:ea typeface="+mn-ea"/>
                          <a:cs typeface="+mn-cs"/>
                        </a:rPr>
                        <a:t>Look up actual discounted drug prices in real time via web-site</a:t>
                      </a:r>
                      <a:endParaRPr kumimoji="0" lang="en-US" sz="1200" b="0" i="0" u="none" strike="noStrike" kern="1200" cap="none" normalizeH="0" baseline="0" dirty="0">
                        <a:ln>
                          <a:noFill/>
                        </a:ln>
                        <a:solidFill>
                          <a:schemeClr val="tx1"/>
                        </a:solidFill>
                        <a:effectLst/>
                        <a:latin typeface="Arial" pitchFamily="34" charset="0"/>
                        <a:ea typeface="+mn-ea"/>
                        <a:cs typeface="+mn-cs"/>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Yes</a:t>
                      </a:r>
                      <a:r>
                        <a:rPr lang="en-US" sz="1200" kern="1200" baseline="0" dirty="0" smtClean="0">
                          <a:solidFill>
                            <a:schemeClr val="tx1"/>
                          </a:solidFill>
                          <a:latin typeface="+mn-lt"/>
                          <a:ea typeface="+mn-ea"/>
                          <a:cs typeface="+mn-cs"/>
                        </a:rPr>
                        <a:t>, </a:t>
                      </a:r>
                      <a:r>
                        <a:rPr lang="en-US" sz="1200" kern="1200" dirty="0" smtClean="0">
                          <a:solidFill>
                            <a:schemeClr val="tx1"/>
                          </a:solidFill>
                          <a:effectLst/>
                          <a:latin typeface="+mn-lt"/>
                          <a:ea typeface="+mn-ea"/>
                          <a:cs typeface="+mn-cs"/>
                        </a:rPr>
                        <a:t>view estimated, out-of-pocket drug costs, compare pharmacy pricing, mail</a:t>
                      </a:r>
                      <a:r>
                        <a:rPr lang="en-US" sz="1200" kern="1200" baseline="0" dirty="0" smtClean="0">
                          <a:solidFill>
                            <a:schemeClr val="tx1"/>
                          </a:solidFill>
                          <a:effectLst/>
                          <a:latin typeface="+mn-lt"/>
                          <a:ea typeface="+mn-ea"/>
                          <a:cs typeface="+mn-cs"/>
                        </a:rPr>
                        <a:t> order pricing for specific drugs</a:t>
                      </a:r>
                      <a:r>
                        <a:rPr lang="en-US" sz="1200" kern="1200" dirty="0" smtClean="0">
                          <a:solidFill>
                            <a:schemeClr val="tx1"/>
                          </a:solidFill>
                          <a:effectLst/>
                          <a:latin typeface="+mn-lt"/>
                          <a:ea typeface="+mn-ea"/>
                          <a:cs typeface="+mn-cs"/>
                        </a:rPr>
                        <a:t> </a:t>
                      </a:r>
                      <a:endParaRPr lang="en-US" sz="1200" kern="1200" baseline="0" dirty="0" smtClean="0">
                        <a:solidFill>
                          <a:schemeClr val="tx1"/>
                        </a:solidFill>
                        <a:latin typeface="+mn-lt"/>
                        <a:ea typeface="+mn-ea"/>
                        <a:cs typeface="+mn-cs"/>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Yes,</a:t>
                      </a:r>
                      <a:r>
                        <a:rPr lang="en-US" sz="1200" kern="1200" dirty="0" smtClean="0">
                          <a:solidFill>
                            <a:schemeClr val="tx1"/>
                          </a:solidFill>
                          <a:effectLst/>
                          <a:latin typeface="+mn-lt"/>
                          <a:ea typeface="+mn-ea"/>
                          <a:cs typeface="+mn-cs"/>
                        </a:rPr>
                        <a:t> look up actual discounted prices by drug name and dosage in real time via our website</a:t>
                      </a:r>
                      <a:endParaRPr lang="en-US" sz="12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Yes, </a:t>
                      </a:r>
                      <a:r>
                        <a:rPr lang="en-US" sz="1200" kern="1200" dirty="0" smtClean="0">
                          <a:solidFill>
                            <a:schemeClr val="tx1"/>
                          </a:solidFill>
                          <a:latin typeface="+mn-lt"/>
                          <a:ea typeface="+mn-ea"/>
                          <a:cs typeface="+mn-cs"/>
                        </a:rPr>
                        <a:t>view</a:t>
                      </a:r>
                      <a:r>
                        <a:rPr lang="en-US" sz="1200" kern="1200" dirty="0" smtClean="0">
                          <a:solidFill>
                            <a:schemeClr val="tx1"/>
                          </a:solidFill>
                          <a:effectLst/>
                          <a:latin typeface="+mn-lt"/>
                          <a:ea typeface="+mn-ea"/>
                          <a:cs typeface="+mn-cs"/>
                        </a:rPr>
                        <a:t> brand or</a:t>
                      </a:r>
                      <a:r>
                        <a:rPr lang="en-US" sz="1200" kern="1200" baseline="0" dirty="0" smtClean="0">
                          <a:solidFill>
                            <a:schemeClr val="tx1"/>
                          </a:solidFill>
                          <a:effectLst/>
                          <a:latin typeface="+mn-lt"/>
                          <a:ea typeface="+mn-ea"/>
                          <a:cs typeface="+mn-cs"/>
                        </a:rPr>
                        <a:t> generic </a:t>
                      </a:r>
                      <a:r>
                        <a:rPr lang="en-US" sz="1200" kern="1200" dirty="0" smtClean="0">
                          <a:solidFill>
                            <a:schemeClr val="tx1"/>
                          </a:solidFill>
                          <a:effectLst/>
                          <a:latin typeface="+mn-lt"/>
                          <a:ea typeface="+mn-ea"/>
                          <a:cs typeface="+mn-cs"/>
                        </a:rPr>
                        <a:t>retail pricing by dosage &amp; quantity via</a:t>
                      </a:r>
                      <a:r>
                        <a:rPr lang="en-US" sz="1200" kern="1200" baseline="0" dirty="0" smtClean="0">
                          <a:solidFill>
                            <a:schemeClr val="tx1"/>
                          </a:solidFill>
                          <a:effectLst/>
                          <a:latin typeface="+mn-lt"/>
                          <a:ea typeface="+mn-ea"/>
                          <a:cs typeface="+mn-cs"/>
                        </a:rPr>
                        <a:t> website, </a:t>
                      </a:r>
                      <a:r>
                        <a:rPr lang="en-US" sz="1200" kern="1200" dirty="0" smtClean="0">
                          <a:solidFill>
                            <a:schemeClr val="tx1"/>
                          </a:solidFill>
                          <a:effectLst/>
                          <a:latin typeface="+mn-lt"/>
                          <a:ea typeface="+mn-ea"/>
                          <a:cs typeface="+mn-cs"/>
                        </a:rPr>
                        <a:t>pricing info based on list price available through mail order </a:t>
                      </a:r>
                      <a:endParaRPr lang="en-US" sz="12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505712">
                <a:tc>
                  <a:txBody>
                    <a:bodyPr/>
                    <a:lstStyle/>
                    <a:p>
                      <a:r>
                        <a:rPr kumimoji="0" lang="en-US" sz="1200" b="0" i="0" u="none" strike="noStrike" kern="1200" cap="none" normalizeH="0" baseline="0" dirty="0" smtClean="0">
                          <a:ln>
                            <a:noFill/>
                          </a:ln>
                          <a:solidFill>
                            <a:schemeClr val="tx1"/>
                          </a:solidFill>
                          <a:effectLst/>
                          <a:latin typeface="Arial" pitchFamily="34" charset="0"/>
                          <a:ea typeface="+mn-ea"/>
                          <a:cs typeface="+mn-cs"/>
                        </a:rPr>
                        <a:t>Comprehensiveness of web-site services (Excellent, Good, Needs Improvement)</a:t>
                      </a:r>
                      <a:endParaRPr kumimoji="0" lang="en-US" sz="1200" b="0" i="0" u="none" strike="noStrike" kern="1200" cap="none" normalizeH="0" baseline="0" dirty="0">
                        <a:ln>
                          <a:noFill/>
                        </a:ln>
                        <a:solidFill>
                          <a:schemeClr val="tx1"/>
                        </a:solidFill>
                        <a:effectLst/>
                        <a:latin typeface="Arial" pitchFamily="34" charset="0"/>
                        <a:ea typeface="+mn-ea"/>
                        <a:cs typeface="+mn-cs"/>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Excellent </a:t>
                      </a:r>
                      <a:r>
                        <a:rPr lang="en-US" sz="1200" baseline="0" dirty="0" smtClean="0"/>
                        <a:t>(e.g., refills, request new </a:t>
                      </a:r>
                      <a:r>
                        <a:rPr lang="en-US" sz="1200" baseline="0" dirty="0" err="1" smtClean="0"/>
                        <a:t>Rxs</a:t>
                      </a:r>
                      <a:r>
                        <a:rPr lang="en-US" sz="1200" baseline="0" dirty="0" smtClean="0"/>
                        <a:t>, claims history, pricing tool, download IDs, email reminders, drug and health guides etc.)</a:t>
                      </a:r>
                      <a:endParaRPr lang="en-US" sz="12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Excellent (</a:t>
                      </a:r>
                      <a:r>
                        <a:rPr lang="en-US" sz="1200" baseline="0" dirty="0" smtClean="0"/>
                        <a:t>e.g., refills, request new </a:t>
                      </a:r>
                      <a:r>
                        <a:rPr lang="en-US" sz="1200" baseline="0" dirty="0" err="1" smtClean="0"/>
                        <a:t>Rxs</a:t>
                      </a:r>
                      <a:r>
                        <a:rPr lang="en-US" sz="1200" baseline="0" dirty="0" smtClean="0"/>
                        <a:t>, claims history, pricing tool, email reminders, detailed drug information, online medication journals, mobile application for Fund members etc.)</a:t>
                      </a:r>
                      <a:endParaRPr lang="en-US" sz="120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US" sz="12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Excellent (</a:t>
                      </a:r>
                      <a:r>
                        <a:rPr lang="en-US" sz="1200" baseline="0" dirty="0" smtClean="0"/>
                        <a:t>e.g., refills, request new </a:t>
                      </a:r>
                      <a:r>
                        <a:rPr lang="en-US" sz="1200" baseline="0" dirty="0" err="1" smtClean="0"/>
                        <a:t>Rxs</a:t>
                      </a:r>
                      <a:r>
                        <a:rPr lang="en-US" sz="1200" baseline="0" dirty="0" smtClean="0"/>
                        <a:t>, claims history, pricing tool, download IDs, email reminders, health guides, </a:t>
                      </a:r>
                      <a:r>
                        <a:rPr lang="en-US" sz="1200" baseline="0" dirty="0" err="1" smtClean="0"/>
                        <a:t>DM</a:t>
                      </a:r>
                      <a:r>
                        <a:rPr lang="en-US" sz="1200" baseline="0" dirty="0" smtClean="0"/>
                        <a:t> therapy overviews  etc.)</a:t>
                      </a:r>
                      <a:endParaRPr lang="en-US" sz="12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254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Supported language via phone</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aseline="0" dirty="0" smtClean="0"/>
                        <a:t>Over 190 with outside language provider. Advocates can set up 3</a:t>
                      </a:r>
                      <a:r>
                        <a:rPr lang="en-US" sz="1200" kern="1200" dirty="0" smtClean="0">
                          <a:solidFill>
                            <a:schemeClr val="tx1"/>
                          </a:solidFill>
                          <a:latin typeface="+mn-lt"/>
                          <a:ea typeface="+mn-ea"/>
                          <a:cs typeface="+mn-cs"/>
                        </a:rPr>
                        <a:t>-way conference calls with members &amp; Language Line reps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In-house reps</a:t>
                      </a:r>
                      <a:r>
                        <a:rPr lang="en-US" sz="1200" baseline="0" dirty="0" smtClean="0"/>
                        <a:t> fluent in Spanish; over 170 with outside language provider</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baseline="0" dirty="0" smtClean="0"/>
                        <a:t>Over 170 with outside language provider</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lide Number Placeholder 3"/>
          <p:cNvSpPr>
            <a:spLocks noGrp="1"/>
          </p:cNvSpPr>
          <p:nvPr>
            <p:ph type="sldNum" sz="quarter" idx="10"/>
          </p:nvPr>
        </p:nvSpPr>
        <p:spPr/>
        <p:txBody>
          <a:bodyPr/>
          <a:lstStyle/>
          <a:p>
            <a:fld id="{0624A26C-5012-4C85-9A74-9C64ECB7B2C2}" type="slidenum">
              <a:rPr lang="en-US"/>
              <a:pPr/>
              <a:t>18</a:t>
            </a:fld>
            <a:endParaRPr lang="en-US"/>
          </a:p>
        </p:txBody>
      </p:sp>
      <p:sp>
        <p:nvSpPr>
          <p:cNvPr id="292866" name="Rectangle 2"/>
          <p:cNvSpPr>
            <a:spLocks noGrp="1" noChangeArrowheads="1"/>
          </p:cNvSpPr>
          <p:nvPr>
            <p:ph type="title"/>
          </p:nvPr>
        </p:nvSpPr>
        <p:spPr/>
        <p:txBody>
          <a:bodyPr/>
          <a:lstStyle/>
          <a:p>
            <a:r>
              <a:rPr lang="en-US" dirty="0"/>
              <a:t>Network and Medication </a:t>
            </a:r>
            <a:r>
              <a:rPr lang="en-US" dirty="0" smtClean="0"/>
              <a:t>Management</a:t>
            </a:r>
            <a:endParaRPr lang="en-US" b="0" i="1" dirty="0"/>
          </a:p>
        </p:txBody>
      </p:sp>
      <p:graphicFrame>
        <p:nvGraphicFramePr>
          <p:cNvPr id="293017" name="Group 153"/>
          <p:cNvGraphicFramePr>
            <a:graphicFrameLocks noGrp="1"/>
          </p:cNvGraphicFramePr>
          <p:nvPr>
            <p:extLst>
              <p:ext uri="{D42A27DB-BD31-4B8C-83A1-F6EECF244321}">
                <p14:modId xmlns:p14="http://schemas.microsoft.com/office/powerpoint/2010/main" xmlns="" val="1953237077"/>
              </p:ext>
            </p:extLst>
          </p:nvPr>
        </p:nvGraphicFramePr>
        <p:xfrm>
          <a:off x="228600" y="1066800"/>
          <a:ext cx="8686800" cy="5218176"/>
        </p:xfrm>
        <a:graphic>
          <a:graphicData uri="http://schemas.openxmlformats.org/drawingml/2006/table">
            <a:tbl>
              <a:tblPr/>
              <a:tblGrid>
                <a:gridCol w="2286000"/>
                <a:gridCol w="2057400"/>
                <a:gridCol w="2286000"/>
                <a:gridCol w="2057400"/>
              </a:tblGrid>
              <a:tr h="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pP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a:txBody>
                    <a:bodyPr/>
                    <a:lstStyle/>
                    <a:p>
                      <a:r>
                        <a:rPr lang="en-US" sz="1300" dirty="0" smtClean="0"/>
                        <a:t>Years mail</a:t>
                      </a:r>
                      <a:r>
                        <a:rPr lang="en-US" sz="1300" baseline="0" dirty="0" smtClean="0"/>
                        <a:t> facility </a:t>
                      </a:r>
                      <a:r>
                        <a:rPr lang="en-US" sz="1300" dirty="0" smtClean="0"/>
                        <a:t>in operation</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algn="ctr"/>
                      <a:r>
                        <a:rPr lang="en-US" sz="1200" dirty="0" smtClean="0"/>
                        <a:t>26</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9</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23</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defRPr/>
                      </a:pPr>
                      <a:r>
                        <a:rPr lang="en-US" sz="1300" dirty="0" smtClean="0"/>
                        <a:t>Reject coupons</a:t>
                      </a:r>
                      <a:r>
                        <a:rPr lang="en-US" sz="1300" baseline="0" dirty="0" smtClean="0"/>
                        <a:t> at mail order</a:t>
                      </a:r>
                      <a:endParaRPr lang="en-US" sz="13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 but no formal programs are mandated. Fund can choose step therapy, clinical overrides and other available programs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kern="1200" dirty="0" smtClean="0">
                          <a:solidFill>
                            <a:schemeClr val="tx1"/>
                          </a:solidFill>
                          <a:effectLst/>
                          <a:latin typeface="+mn-lt"/>
                          <a:ea typeface="+mn-ea"/>
                          <a:cs typeface="+mn-cs"/>
                        </a:rPr>
                        <a:t>Yes, can reject coupons if this is chosen as part of the Fund’s plan design.</a:t>
                      </a:r>
                      <a:r>
                        <a:rPr lang="en-US" sz="1200" kern="1200" baseline="0" dirty="0" smtClean="0">
                          <a:solidFill>
                            <a:schemeClr val="tx1"/>
                          </a:solidFill>
                          <a:effectLst/>
                          <a:latin typeface="+mn-lt"/>
                          <a:ea typeface="+mn-ea"/>
                          <a:cs typeface="+mn-cs"/>
                        </a:rPr>
                        <a:t> Their </a:t>
                      </a:r>
                      <a:r>
                        <a:rPr lang="en-US" sz="1200" kern="1200" dirty="0" smtClean="0">
                          <a:solidFill>
                            <a:schemeClr val="tx1"/>
                          </a:solidFill>
                          <a:effectLst/>
                          <a:latin typeface="+mn-lt"/>
                          <a:ea typeface="+mn-ea"/>
                          <a:cs typeface="+mn-cs"/>
                        </a:rPr>
                        <a:t>system can identify these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can restrict the use of coupons as part of plan design parameters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defRPr/>
                      </a:pPr>
                      <a:r>
                        <a:rPr lang="en-US" sz="1400" dirty="0" smtClean="0"/>
                        <a:t>Reject coupons</a:t>
                      </a:r>
                      <a:r>
                        <a:rPr lang="en-US" sz="1400" baseline="0" dirty="0" smtClean="0"/>
                        <a:t> at retail</a:t>
                      </a:r>
                      <a:endParaRPr lang="en-US" sz="1400" dirty="0" smtClean="0"/>
                    </a:p>
                    <a:p>
                      <a:pPr marL="0" marR="0" lvl="0" indent="0" algn="l" defTabSz="914400" rtl="0" eaLnBrk="0" fontAlgn="base" latinLnBrk="0" hangingPunct="0">
                        <a:lnSpc>
                          <a:spcPct val="90000"/>
                        </a:lnSpc>
                        <a:spcBef>
                          <a:spcPct val="15000"/>
                        </a:spcBef>
                        <a:spcAft>
                          <a:spcPct val="0"/>
                        </a:spcAft>
                        <a:buClr>
                          <a:schemeClr val="folHlink"/>
                        </a:buClr>
                        <a:buSzTx/>
                        <a:buFont typeface="Wingdings" pitchFamily="34" charset="2"/>
                        <a:buNone/>
                        <a:tabLst/>
                        <a:defRPr/>
                      </a:pPr>
                      <a:endParaRPr lang="en-US" sz="1300" dirty="0" smtClean="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 but no formal programs are mandated. Fund can choose step therapy, clinical overrides and other available programs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Yes, can reject coupons if this is chosen as part of the Fund’s plan design.</a:t>
                      </a:r>
                      <a:r>
                        <a:rPr lang="en-US" sz="1200" kern="1200" baseline="0" dirty="0" smtClean="0">
                          <a:solidFill>
                            <a:schemeClr val="tx1"/>
                          </a:solidFill>
                          <a:effectLst/>
                          <a:latin typeface="+mn-lt"/>
                          <a:ea typeface="+mn-ea"/>
                          <a:cs typeface="+mn-cs"/>
                        </a:rPr>
                        <a:t> Their </a:t>
                      </a:r>
                      <a:r>
                        <a:rPr lang="en-US" sz="1200" kern="1200" dirty="0" smtClean="0">
                          <a:solidFill>
                            <a:schemeClr val="tx1"/>
                          </a:solidFill>
                          <a:effectLst/>
                          <a:latin typeface="+mn-lt"/>
                          <a:ea typeface="+mn-ea"/>
                          <a:cs typeface="+mn-cs"/>
                        </a:rPr>
                        <a:t>system can identify these and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can restrict the use of coupons as part of plan design parameters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Do not allow but cannot monitor </a:t>
                      </a:r>
                      <a:r>
                        <a:rPr lang="en-US" sz="1200" kern="1200" dirty="0" smtClean="0">
                          <a:solidFill>
                            <a:schemeClr val="tx1"/>
                          </a:solidFill>
                          <a:effectLst/>
                          <a:latin typeface="+mn-lt"/>
                          <a:ea typeface="+mn-ea"/>
                          <a:cs typeface="+mn-cs"/>
                        </a:rPr>
                        <a:t>because coupons aren’t processed through adjudication system</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Charge generic price &amp; member generic copay for out of stock drugs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Yes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Administer a zero copay for diabetic syringes distributed within 30 days of insulin purchase</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Yes</a:t>
                      </a:r>
                    </a:p>
                    <a:p>
                      <a:pPr algn="ctr"/>
                      <a:endParaRPr lang="en-US"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1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Monitor physician prescribing patterns </a:t>
                      </a:r>
                      <a:endParaRPr kumimoji="0" lang="en-US" sz="1200" b="0" i="0" u="none" strike="noStrike" cap="none" normalizeH="0" baseline="0" dirty="0" smtClean="0">
                        <a:ln>
                          <a:noFill/>
                        </a:ln>
                        <a:solidFill>
                          <a:schemeClr val="accent2"/>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 </a:t>
                      </a:r>
                      <a:r>
                        <a:rPr kumimoji="0" lang="en-US" sz="1200" b="0" i="0" u="none" strike="noStrike" kern="1200" cap="none" normalizeH="0" baseline="0" dirty="0" smtClean="0">
                          <a:ln>
                            <a:noFill/>
                          </a:ln>
                          <a:solidFill>
                            <a:schemeClr val="tx1"/>
                          </a:solidFill>
                          <a:effectLst/>
                          <a:latin typeface="Arial" pitchFamily="34" charset="0"/>
                          <a:ea typeface="+mn-ea"/>
                          <a:cs typeface="+mn-cs"/>
                        </a:rPr>
                        <a:t>profile and educate physicians on their patterns; don’t track formulary compliance</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Yes, and </a:t>
                      </a:r>
                      <a:r>
                        <a:rPr lang="en-US" sz="1200" kern="1200" dirty="0" smtClean="0">
                          <a:solidFill>
                            <a:schemeClr val="tx1"/>
                          </a:solidFill>
                          <a:effectLst/>
                          <a:latin typeface="+mn-lt"/>
                          <a:ea typeface="+mn-ea"/>
                          <a:cs typeface="+mn-cs"/>
                        </a:rPr>
                        <a:t>review physician prescribing trends. Also, established database for intervention criteria, which is used to identify non-complaint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physicians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Yes, </a:t>
                      </a:r>
                      <a:r>
                        <a:rPr kumimoji="0" lang="en-US" sz="1200" b="0" i="0" u="none" strike="noStrike" kern="1200" cap="none" normalizeH="0" baseline="0" dirty="0" smtClean="0">
                          <a:ln>
                            <a:noFill/>
                          </a:ln>
                          <a:solidFill>
                            <a:schemeClr val="tx1"/>
                          </a:solidFill>
                          <a:effectLst/>
                          <a:latin typeface="Arial" pitchFamily="34" charset="0"/>
                          <a:ea typeface="+mn-ea"/>
                          <a:cs typeface="+mn-cs"/>
                        </a:rPr>
                        <a:t>routinely to identify inappropriate patterns that warrant intervention and address adverse patterns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lide Number Placeholder 3"/>
          <p:cNvSpPr>
            <a:spLocks noGrp="1"/>
          </p:cNvSpPr>
          <p:nvPr>
            <p:ph type="sldNum" sz="quarter" idx="10"/>
          </p:nvPr>
        </p:nvSpPr>
        <p:spPr/>
        <p:txBody>
          <a:bodyPr/>
          <a:lstStyle/>
          <a:p>
            <a:fld id="{0624A26C-5012-4C85-9A74-9C64ECB7B2C2}" type="slidenum">
              <a:rPr lang="en-US"/>
              <a:pPr/>
              <a:t>19</a:t>
            </a:fld>
            <a:endParaRPr lang="en-US"/>
          </a:p>
        </p:txBody>
      </p:sp>
      <p:sp>
        <p:nvSpPr>
          <p:cNvPr id="292866" name="Rectangle 2"/>
          <p:cNvSpPr>
            <a:spLocks noGrp="1" noChangeArrowheads="1"/>
          </p:cNvSpPr>
          <p:nvPr>
            <p:ph type="title"/>
          </p:nvPr>
        </p:nvSpPr>
        <p:spPr/>
        <p:txBody>
          <a:bodyPr/>
          <a:lstStyle/>
          <a:p>
            <a:r>
              <a:rPr lang="en-US" dirty="0" smtClean="0"/>
              <a:t>Network and Medication Management</a:t>
            </a:r>
            <a:br>
              <a:rPr lang="en-US" dirty="0" smtClean="0"/>
            </a:br>
            <a:r>
              <a:rPr lang="en-US" sz="2000" b="0" i="1" dirty="0" smtClean="0"/>
              <a:t>Continued</a:t>
            </a:r>
            <a:endParaRPr lang="en-US" sz="2000" b="0" i="1" dirty="0"/>
          </a:p>
        </p:txBody>
      </p:sp>
      <p:graphicFrame>
        <p:nvGraphicFramePr>
          <p:cNvPr id="6" name="Group 354"/>
          <p:cNvGraphicFramePr>
            <a:graphicFrameLocks noGrp="1"/>
          </p:cNvGraphicFramePr>
          <p:nvPr>
            <p:extLst>
              <p:ext uri="{D42A27DB-BD31-4B8C-83A1-F6EECF244321}">
                <p14:modId xmlns:p14="http://schemas.microsoft.com/office/powerpoint/2010/main" xmlns="" val="1850187161"/>
              </p:ext>
            </p:extLst>
          </p:nvPr>
        </p:nvGraphicFramePr>
        <p:xfrm>
          <a:off x="228601" y="1106424"/>
          <a:ext cx="8610599" cy="4151376"/>
        </p:xfrm>
        <a:graphic>
          <a:graphicData uri="http://schemas.openxmlformats.org/drawingml/2006/table">
            <a:tbl>
              <a:tblPr/>
              <a:tblGrid>
                <a:gridCol w="1904999"/>
                <a:gridCol w="2133600"/>
                <a:gridCol w="2362200"/>
                <a:gridCol w="2209800"/>
              </a:tblGrid>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 of percentage of network pharmacies audited for Fraud and Abuse - 2011</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98% for claims requiring additional scrutiny</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kern="1200" dirty="0" smtClean="0">
                          <a:solidFill>
                            <a:schemeClr val="tx1"/>
                          </a:solidFill>
                          <a:effectLst/>
                          <a:latin typeface="+mn-lt"/>
                          <a:ea typeface="+mn-ea"/>
                          <a:cs typeface="+mn-cs"/>
                        </a:rPr>
                        <a:t>20% of network pharmacies through both desktop &amp; onsite audits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48% of auditable base and 30% of contracted network pharmacies.  3.3% of the auditable base was subject to on-site auditing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Top 3 medication management programs you suggest to improve medication compliance</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Clinical Counseling Outreach </a:t>
                      </a:r>
                      <a:r>
                        <a:rPr kumimoji="0" lang="en-US" sz="1200" b="0" i="0" u="none" strike="noStrike" kern="1200" cap="none" normalizeH="0" baseline="0" dirty="0" smtClean="0">
                          <a:ln>
                            <a:noFill/>
                          </a:ln>
                          <a:solidFill>
                            <a:schemeClr val="tx1"/>
                          </a:solidFill>
                          <a:effectLst/>
                          <a:latin typeface="Arial" pitchFamily="34" charset="0"/>
                          <a:ea typeface="+mn-ea"/>
                          <a:cs typeface="+mn-cs"/>
                        </a:rPr>
                        <a:t>(counseling and education on clinical opportunities for members using retail pharmacies), </a:t>
                      </a:r>
                      <a:r>
                        <a:rPr lang="en-US" sz="1200" b="0" kern="1200" dirty="0" smtClean="0">
                          <a:solidFill>
                            <a:schemeClr val="tx1"/>
                          </a:solidFill>
                          <a:effectLst/>
                          <a:latin typeface="+mn-lt"/>
                          <a:ea typeface="+mn-ea"/>
                          <a:cs typeface="+mn-cs"/>
                        </a:rPr>
                        <a:t>Refill Reminders to Patients (</a:t>
                      </a:r>
                      <a:r>
                        <a:rPr kumimoji="0" lang="en-US" sz="1200" b="0" i="0" u="none" strike="noStrike" kern="1200" cap="none" normalizeH="0" baseline="0" dirty="0" smtClean="0">
                          <a:ln>
                            <a:noFill/>
                          </a:ln>
                          <a:solidFill>
                            <a:schemeClr val="tx1"/>
                          </a:solidFill>
                          <a:effectLst/>
                          <a:latin typeface="Arial" pitchFamily="34" charset="0"/>
                          <a:ea typeface="+mn-ea"/>
                          <a:cs typeface="+mn-cs"/>
                        </a:rPr>
                        <a:t>assist members in adhering to their prescription regimens), Worry-free Fills™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WFF</a:t>
                      </a:r>
                      <a:r>
                        <a:rPr kumimoji="0" lang="en-US" sz="1200" b="0" i="0" u="none" strike="noStrike" kern="1200" cap="none" normalizeH="0" baseline="0" dirty="0" smtClean="0">
                          <a:ln>
                            <a:noFill/>
                          </a:ln>
                          <a:solidFill>
                            <a:schemeClr val="tx1"/>
                          </a:solidFill>
                          <a:effectLst/>
                          <a:latin typeface="Arial" pitchFamily="34" charset="0"/>
                          <a:ea typeface="+mn-ea"/>
                          <a:cs typeface="+mn-cs"/>
                        </a:rPr>
                        <a:t>) (automatic refill program improves compliance for members who utilize mail service)</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b="0" kern="1200" dirty="0" smtClean="0">
                          <a:solidFill>
                            <a:schemeClr val="tx1"/>
                          </a:solidFill>
                          <a:effectLst/>
                          <a:latin typeface="+mn-lt"/>
                          <a:ea typeface="+mn-ea"/>
                          <a:cs typeface="+mn-cs"/>
                        </a:rPr>
                        <a:t>Medication Adherence Program (targets members with 7 chronic disease</a:t>
                      </a:r>
                      <a:r>
                        <a:rPr lang="en-US" sz="1200" b="0" kern="1200" baseline="0" dirty="0" smtClean="0">
                          <a:solidFill>
                            <a:schemeClr val="tx1"/>
                          </a:solidFill>
                          <a:effectLst/>
                          <a:latin typeface="+mn-lt"/>
                          <a:ea typeface="+mn-ea"/>
                          <a:cs typeface="+mn-cs"/>
                        </a:rPr>
                        <a:t> states), </a:t>
                      </a:r>
                      <a:r>
                        <a:rPr lang="en-US" sz="1200" b="0" kern="1200" dirty="0" smtClean="0">
                          <a:solidFill>
                            <a:schemeClr val="tx1"/>
                          </a:solidFill>
                          <a:effectLst/>
                          <a:latin typeface="+mn-lt"/>
                          <a:ea typeface="+mn-ea"/>
                          <a:cs typeface="+mn-cs"/>
                        </a:rPr>
                        <a:t>Controlled Drug Program (ensures</a:t>
                      </a:r>
                      <a:r>
                        <a:rPr lang="en-US" sz="1200" b="0" kern="1200" baseline="0" dirty="0" smtClean="0">
                          <a:solidFill>
                            <a:schemeClr val="tx1"/>
                          </a:solidFill>
                          <a:effectLst/>
                          <a:latin typeface="+mn-lt"/>
                          <a:ea typeface="+mn-ea"/>
                          <a:cs typeface="+mn-cs"/>
                        </a:rPr>
                        <a:t> safety and provides support for members and physicians), Gaps In Care Program (</a:t>
                      </a:r>
                      <a:r>
                        <a:rPr lang="en-US" sz="1200" b="0" kern="1200" dirty="0" smtClean="0">
                          <a:solidFill>
                            <a:schemeClr val="tx1"/>
                          </a:solidFill>
                          <a:effectLst/>
                          <a:latin typeface="+mn-lt"/>
                          <a:ea typeface="+mn-ea"/>
                          <a:cs typeface="+mn-cs"/>
                        </a:rPr>
                        <a:t>reviews members’ medication therapy to determine consistency with nationally published treatment guidelines) </a:t>
                      </a:r>
                      <a:endParaRPr lang="en-US" sz="1200" b="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Refill reminder program, Adherence program (contact non-compliant members of select chronic therapies), Clinical management programs (</a:t>
                      </a:r>
                      <a:r>
                        <a:rPr lang="en-US" sz="1200" kern="1200" dirty="0" smtClean="0">
                          <a:solidFill>
                            <a:schemeClr val="tx1"/>
                          </a:solidFill>
                          <a:effectLst/>
                          <a:latin typeface="+mn-lt"/>
                          <a:ea typeface="+mn-ea"/>
                          <a:cs typeface="+mn-cs"/>
                        </a:rPr>
                        <a:t>provide health care interventions and communications to members with conditions that require significant self-care efforts and specialty meds)</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90‑day notice of any event that causes a disruption in retail pharmacy network access</a:t>
                      </a:r>
                    </a:p>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200" b="0" i="0" u="none" strike="noStrike" kern="1200" cap="none" normalizeH="0" baseline="0" dirty="0" smtClean="0">
                        <a:ln>
                          <a:noFill/>
                        </a:ln>
                        <a:solidFill>
                          <a:schemeClr val="tx1"/>
                        </a:solidFill>
                        <a:effectLst/>
                        <a:latin typeface="Arial" pitchFamily="34" charset="0"/>
                        <a:ea typeface="+mn-ea"/>
                        <a:cs typeface="+mn-cs"/>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No, 30-</a:t>
                      </a:r>
                      <a:r>
                        <a:rPr kumimoji="0" lang="en-US" sz="1200" b="0" i="0" u="none" strike="noStrike" cap="none" normalizeH="0" baseline="0" dirty="0" err="1" smtClean="0">
                          <a:ln>
                            <a:noFill/>
                          </a:ln>
                          <a:solidFill>
                            <a:schemeClr val="tx1"/>
                          </a:solidFill>
                          <a:effectLst/>
                          <a:latin typeface="Arial" pitchFamily="34" charset="0"/>
                        </a:rPr>
                        <a:t>days notice</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Yes</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No, </a:t>
                      </a:r>
                      <a:r>
                        <a:rPr lang="en-US" sz="1200" kern="1200" dirty="0" smtClean="0">
                          <a:solidFill>
                            <a:schemeClr val="tx1"/>
                          </a:solidFill>
                          <a:effectLst/>
                          <a:latin typeface="+mn-lt"/>
                          <a:ea typeface="+mn-ea"/>
                          <a:cs typeface="+mn-cs"/>
                        </a:rPr>
                        <a:t>30 </a:t>
                      </a:r>
                      <a:r>
                        <a:rPr lang="en-US" sz="1200" kern="1200" dirty="0" err="1" smtClean="0">
                          <a:solidFill>
                            <a:schemeClr val="tx1"/>
                          </a:solidFill>
                          <a:effectLst/>
                          <a:latin typeface="+mn-lt"/>
                          <a:ea typeface="+mn-ea"/>
                          <a:cs typeface="+mn-cs"/>
                        </a:rPr>
                        <a:t>days notice</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1188656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Disruption </a:t>
            </a:r>
            <a:endParaRPr lang="en-US" dirty="0"/>
          </a:p>
        </p:txBody>
      </p:sp>
      <p:sp>
        <p:nvSpPr>
          <p:cNvPr id="4" name="Slide Number Placeholder 3"/>
          <p:cNvSpPr>
            <a:spLocks noGrp="1"/>
          </p:cNvSpPr>
          <p:nvPr>
            <p:ph type="sldNum" sz="quarter" idx="10"/>
          </p:nvPr>
        </p:nvSpPr>
        <p:spPr/>
        <p:txBody>
          <a:bodyPr/>
          <a:lstStyle/>
          <a:p>
            <a:fld id="{4F1080FE-01F2-4242-A69F-92ADA343EC77}" type="slidenum">
              <a:rPr lang="en-US" smtClean="0"/>
              <a:pPr/>
              <a:t>20</a:t>
            </a:fld>
            <a:endParaRPr lang="en-US"/>
          </a:p>
        </p:txBody>
      </p:sp>
      <p:graphicFrame>
        <p:nvGraphicFramePr>
          <p:cNvPr id="5" name="Group 354"/>
          <p:cNvGraphicFramePr>
            <a:graphicFrameLocks noGrp="1"/>
          </p:cNvGraphicFramePr>
          <p:nvPr>
            <p:extLst>
              <p:ext uri="{D42A27DB-BD31-4B8C-83A1-F6EECF244321}">
                <p14:modId xmlns:p14="http://schemas.microsoft.com/office/powerpoint/2010/main" xmlns="" val="1949471837"/>
              </p:ext>
            </p:extLst>
          </p:nvPr>
        </p:nvGraphicFramePr>
        <p:xfrm>
          <a:off x="228601" y="1185672"/>
          <a:ext cx="8610599" cy="3246120"/>
        </p:xfrm>
        <a:graphic>
          <a:graphicData uri="http://schemas.openxmlformats.org/drawingml/2006/table">
            <a:tbl>
              <a:tblPr/>
              <a:tblGrid>
                <a:gridCol w="2362199"/>
                <a:gridCol w="1828800"/>
                <a:gridCol w="2438400"/>
                <a:gridCol w="1981200"/>
              </a:tblGrid>
              <a:tr h="0">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Number of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Rxs</a:t>
                      </a:r>
                      <a:r>
                        <a:rPr kumimoji="0" lang="en-US" sz="1200" b="0" i="0" u="none" strike="noStrike" kern="1200" cap="none" normalizeH="0" baseline="0" dirty="0" smtClean="0">
                          <a:ln>
                            <a:noFill/>
                          </a:ln>
                          <a:solidFill>
                            <a:schemeClr val="tx1"/>
                          </a:solidFill>
                          <a:effectLst/>
                          <a:latin typeface="Arial" pitchFamily="34" charset="0"/>
                          <a:ea typeface="+mn-ea"/>
                          <a:cs typeface="+mn-cs"/>
                        </a:rPr>
                        <a:t> disrupted comparing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PBMs</a:t>
                      </a:r>
                      <a:r>
                        <a:rPr kumimoji="0" lang="en-US" sz="1200" b="0" i="0" u="none" strike="noStrike" kern="1200" cap="none" normalizeH="0" baseline="0" dirty="0" smtClean="0">
                          <a:ln>
                            <a:noFill/>
                          </a:ln>
                          <a:solidFill>
                            <a:schemeClr val="tx1"/>
                          </a:solidFill>
                          <a:effectLst/>
                          <a:latin typeface="Arial" pitchFamily="34" charset="0"/>
                          <a:ea typeface="+mn-ea"/>
                          <a:cs typeface="+mn-cs"/>
                        </a:rPr>
                        <a:t> Formulary to the Fund’s Formulary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11,769</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 of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Rxs</a:t>
                      </a:r>
                      <a:r>
                        <a:rPr kumimoji="0" lang="en-US" sz="1200" b="0" i="0" u="none" strike="noStrike" kern="1200" cap="none" normalizeH="0" baseline="0" dirty="0" smtClean="0">
                          <a:ln>
                            <a:noFill/>
                          </a:ln>
                          <a:solidFill>
                            <a:schemeClr val="tx1"/>
                          </a:solidFill>
                          <a:effectLst/>
                          <a:latin typeface="Arial" pitchFamily="34" charset="0"/>
                          <a:ea typeface="+mn-ea"/>
                          <a:cs typeface="+mn-cs"/>
                        </a:rPr>
                        <a:t> disrupted comparing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PBMs</a:t>
                      </a:r>
                      <a:r>
                        <a:rPr kumimoji="0" lang="en-US" sz="1200" b="0" i="0" u="none" strike="noStrike" kern="1200" cap="none" normalizeH="0" baseline="0" dirty="0" smtClean="0">
                          <a:ln>
                            <a:noFill/>
                          </a:ln>
                          <a:solidFill>
                            <a:schemeClr val="tx1"/>
                          </a:solidFill>
                          <a:effectLst/>
                          <a:latin typeface="Arial" pitchFamily="34" charset="0"/>
                          <a:ea typeface="+mn-ea"/>
                          <a:cs typeface="+mn-cs"/>
                        </a:rPr>
                        <a:t> Formulary to the Fund’s Formulary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a:t>
                      </a:r>
                    </a:p>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9%</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Number of claims negatively impacted due to closed/not found formularies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1,602</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b="0" dirty="0" smtClean="0"/>
                        <a:t>1,439</a:t>
                      </a:r>
                      <a:endParaRPr lang="en-US" sz="1200" b="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 of claims negatively impacted due to closed/not found formularies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Incumbent, no formulary disruption anticipated</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Number of claims negatively due to non-contracted pharmacies </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algn="ctr"/>
                      <a:r>
                        <a:rPr lang="en-US" sz="1200" dirty="0" smtClean="0"/>
                        <a:t>140</a:t>
                      </a:r>
                      <a:endParaRPr lang="en-US" sz="1200" dirty="0"/>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smtClean="0">
                          <a:ln>
                            <a:noFill/>
                          </a:ln>
                          <a:solidFill>
                            <a:schemeClr val="tx1"/>
                          </a:solidFill>
                          <a:effectLst/>
                          <a:latin typeface="Arial" pitchFamily="34" charset="0"/>
                        </a:rPr>
                        <a:t>--</a:t>
                      </a:r>
                      <a:endParaRPr kumimoji="0" lang="en-US" sz="1200" b="0" i="0" u="none" strike="noStrike" cap="none" normalizeH="0" baseline="0" dirty="0" smtClean="0">
                        <a:ln>
                          <a:noFill/>
                        </a:ln>
                        <a:solidFill>
                          <a:schemeClr val="tx1"/>
                        </a:solidFill>
                        <a:effectLst/>
                        <a:latin typeface="Arial" pitchFamily="34" charset="0"/>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r h="149225">
                <a:tc>
                  <a:txBody>
                    <a:bodyPr/>
                    <a:lstStyle/>
                    <a:p>
                      <a:pPr marL="0" marR="0" lvl="0" indent="0" algn="l"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 of claims negatively impacted due to non-contracted pharmacies</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Incumbent, no formulary disruption anticipated</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chemeClr val="tx1"/>
                          </a:solidFill>
                          <a:effectLst/>
                          <a:latin typeface="Arial" pitchFamily="34" charset="0"/>
                        </a:rPr>
                        <a:t>--</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bg1"/>
                    </a:solidFill>
                  </a:tcPr>
                </a:tc>
              </a:tr>
            </a:tbl>
          </a:graphicData>
        </a:graphic>
      </p:graphicFrame>
      <p:sp>
        <p:nvSpPr>
          <p:cNvPr id="6" name="Rectangle 5"/>
          <p:cNvSpPr/>
          <p:nvPr/>
        </p:nvSpPr>
        <p:spPr>
          <a:xfrm>
            <a:off x="152400" y="5029200"/>
            <a:ext cx="8839200" cy="1471172"/>
          </a:xfrm>
          <a:prstGeom prst="rect">
            <a:avLst/>
          </a:prstGeom>
        </p:spPr>
        <p:txBody>
          <a:bodyPr wrap="square">
            <a:spAutoFit/>
          </a:bodyPr>
          <a:lstStyle/>
          <a:p>
            <a:r>
              <a:rPr lang="en-US" sz="1400" b="1" i="1" dirty="0" smtClean="0"/>
              <a:t>Notes:</a:t>
            </a:r>
          </a:p>
          <a:p>
            <a:r>
              <a:rPr lang="en-US" sz="1400" b="1" i="1" baseline="30000" dirty="0" smtClean="0"/>
              <a:t>*</a:t>
            </a:r>
            <a:r>
              <a:rPr lang="en-US" sz="1400" dirty="0" smtClean="0"/>
              <a:t>Excludes the following drugs chains from </a:t>
            </a:r>
            <a:r>
              <a:rPr lang="en-US" sz="1400" dirty="0"/>
              <a:t>their </a:t>
            </a:r>
            <a:r>
              <a:rPr lang="en-US" sz="1400" dirty="0" smtClean="0"/>
              <a:t>network: </a:t>
            </a:r>
            <a:r>
              <a:rPr lang="en-US" sz="1400" dirty="0" err="1" smtClean="0"/>
              <a:t>BJs</a:t>
            </a:r>
            <a:r>
              <a:rPr lang="en-US" sz="1400" dirty="0" smtClean="0"/>
              <a:t>, Costco, CVS</a:t>
            </a:r>
            <a:r>
              <a:rPr lang="en-US" sz="1400" dirty="0"/>
              <a:t>, Kmart, </a:t>
            </a:r>
            <a:r>
              <a:rPr lang="en-US" sz="1400" dirty="0" smtClean="0"/>
              <a:t>Price Chopper, Target</a:t>
            </a:r>
            <a:r>
              <a:rPr lang="en-US" sz="1400" dirty="0"/>
              <a:t>, </a:t>
            </a:r>
            <a:r>
              <a:rPr lang="en-US" sz="1400" dirty="0" smtClean="0"/>
              <a:t>Walgreens and Wal-Mart. </a:t>
            </a:r>
            <a:r>
              <a:rPr lang="en-US" sz="1400" dirty="0"/>
              <a:t>Brand drugs subject to patent expiration </a:t>
            </a:r>
            <a:r>
              <a:rPr lang="en-US" sz="1400" dirty="0" smtClean="0"/>
              <a:t>treated as generics in analysis.</a:t>
            </a:r>
            <a:endParaRPr lang="en-US" sz="1400" dirty="0"/>
          </a:p>
          <a:p>
            <a:r>
              <a:rPr lang="en-US" sz="1400" b="1" i="1" baseline="30000" dirty="0" smtClean="0"/>
              <a:t>**</a:t>
            </a:r>
            <a:r>
              <a:rPr lang="en-US" sz="1400" dirty="0" smtClean="0"/>
              <a:t>Excludes the following drug chains from their network: </a:t>
            </a:r>
            <a:r>
              <a:rPr lang="en-US" sz="1400" dirty="0" err="1" smtClean="0"/>
              <a:t>BJs</a:t>
            </a:r>
            <a:r>
              <a:rPr lang="en-US" sz="1400" dirty="0" smtClean="0"/>
              <a:t>, Brooks, Costco, CVS, Eckerd</a:t>
            </a:r>
            <a:r>
              <a:rPr lang="en-US" sz="1400" dirty="0"/>
              <a:t>, Great American, </a:t>
            </a:r>
            <a:r>
              <a:rPr lang="en-US" sz="1400" dirty="0" smtClean="0"/>
              <a:t> K-Mart, Price </a:t>
            </a:r>
            <a:r>
              <a:rPr lang="en-US" sz="1400" dirty="0"/>
              <a:t>Chopper, </a:t>
            </a:r>
            <a:r>
              <a:rPr lang="en-US" sz="1400" dirty="0" smtClean="0"/>
              <a:t>Revco, </a:t>
            </a:r>
            <a:r>
              <a:rPr lang="en-US" sz="1400" dirty="0" err="1" smtClean="0"/>
              <a:t>Sams</a:t>
            </a:r>
            <a:r>
              <a:rPr lang="en-US" sz="1400" dirty="0" smtClean="0"/>
              <a:t>, </a:t>
            </a:r>
            <a:r>
              <a:rPr lang="en-US" sz="1400" dirty="0" err="1"/>
              <a:t>Savon</a:t>
            </a:r>
            <a:r>
              <a:rPr lang="en-US" sz="1400" dirty="0"/>
              <a:t>, Super X </a:t>
            </a:r>
            <a:r>
              <a:rPr lang="en-US" sz="1400" dirty="0" smtClean="0"/>
              <a:t>, Target,, Walgreens and Wal-Mart </a:t>
            </a:r>
            <a:r>
              <a:rPr lang="en-US" sz="1400" dirty="0"/>
              <a:t>. </a:t>
            </a:r>
            <a:r>
              <a:rPr lang="en-US" sz="1400" dirty="0" smtClean="0"/>
              <a:t>Specialty </a:t>
            </a:r>
            <a:r>
              <a:rPr lang="en-US" sz="1400" dirty="0"/>
              <a:t>drugs  and </a:t>
            </a:r>
            <a:r>
              <a:rPr lang="en-US" sz="1400" dirty="0" smtClean="0"/>
              <a:t>brand drugs </a:t>
            </a:r>
            <a:r>
              <a:rPr lang="en-US" sz="1400" dirty="0"/>
              <a:t>with upcoming </a:t>
            </a:r>
            <a:r>
              <a:rPr lang="en-US" sz="1400" dirty="0" smtClean="0"/>
              <a:t>generics </a:t>
            </a:r>
            <a:r>
              <a:rPr lang="en-US" sz="1400" dirty="0"/>
              <a:t>in </a:t>
            </a:r>
            <a:r>
              <a:rPr lang="en-US" sz="1400" dirty="0" smtClean="0"/>
              <a:t>2012 not included in analysis. </a:t>
            </a:r>
            <a:endParaRPr lang="en-US" sz="1400" dirty="0"/>
          </a:p>
        </p:txBody>
      </p:sp>
    </p:spTree>
    <p:extLst>
      <p:ext uri="{BB962C8B-B14F-4D97-AF65-F5344CB8AC3E}">
        <p14:creationId xmlns:p14="http://schemas.microsoft.com/office/powerpoint/2010/main" xmlns="" val="30333388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a:spLocks noGrp="1"/>
          </p:cNvSpPr>
          <p:nvPr>
            <p:ph type="sldNum" sz="quarter" idx="10"/>
          </p:nvPr>
        </p:nvSpPr>
        <p:spPr/>
        <p:txBody>
          <a:bodyPr/>
          <a:lstStyle/>
          <a:p>
            <a:fld id="{B1E717ED-8EC1-491D-82D0-EB15F6850BCF}" type="slidenum">
              <a:rPr lang="en-US"/>
              <a:pPr/>
              <a:t>21</a:t>
            </a:fld>
            <a:endParaRPr lang="en-US"/>
          </a:p>
        </p:txBody>
      </p:sp>
      <p:sp>
        <p:nvSpPr>
          <p:cNvPr id="269375" name="Rectangle 63"/>
          <p:cNvSpPr>
            <a:spLocks noGrp="1" noChangeArrowheads="1"/>
          </p:cNvSpPr>
          <p:nvPr>
            <p:ph type="title"/>
          </p:nvPr>
        </p:nvSpPr>
        <p:spPr/>
        <p:txBody>
          <a:bodyPr/>
          <a:lstStyle/>
          <a:p>
            <a:r>
              <a:rPr lang="en-US" dirty="0"/>
              <a:t>Performance </a:t>
            </a:r>
            <a:r>
              <a:rPr lang="en-US" dirty="0" smtClean="0"/>
              <a:t>Standards and Guarantees </a:t>
            </a:r>
            <a:r>
              <a:rPr lang="en-US" dirty="0"/>
              <a:t>	</a:t>
            </a:r>
          </a:p>
        </p:txBody>
      </p:sp>
      <p:graphicFrame>
        <p:nvGraphicFramePr>
          <p:cNvPr id="269626" name="Group 314"/>
          <p:cNvGraphicFramePr>
            <a:graphicFrameLocks noGrp="1"/>
          </p:cNvGraphicFramePr>
          <p:nvPr>
            <p:extLst>
              <p:ext uri="{D42A27DB-BD31-4B8C-83A1-F6EECF244321}">
                <p14:modId xmlns:p14="http://schemas.microsoft.com/office/powerpoint/2010/main" xmlns="" val="3308011276"/>
              </p:ext>
            </p:extLst>
          </p:nvPr>
        </p:nvGraphicFramePr>
        <p:xfrm>
          <a:off x="228600" y="1246632"/>
          <a:ext cx="8686800" cy="4773168"/>
        </p:xfrm>
        <a:graphic>
          <a:graphicData uri="http://schemas.openxmlformats.org/drawingml/2006/table">
            <a:tbl>
              <a:tblPr/>
              <a:tblGrid>
                <a:gridCol w="1307910"/>
                <a:gridCol w="2806890"/>
                <a:gridCol w="2209800"/>
                <a:gridCol w="2362200"/>
              </a:tblGrid>
              <a:tr h="13176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endParaRPr>
                    </a:p>
                  </a:txBody>
                  <a:tcPr marL="27432" marR="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lang="en-US" sz="1400" b="1" dirty="0" smtClean="0"/>
                        <a:t>Express Scripts</a:t>
                      </a:r>
                      <a:r>
                        <a:rPr kumimoji="0" lang="en-US" sz="1400" b="1" i="0" u="none" strike="noStrike" cap="none" normalizeH="0" baseline="30000" dirty="0" smtClean="0">
                          <a:ln>
                            <a:noFill/>
                          </a:ln>
                          <a:solidFill>
                            <a:schemeClr val="tx1"/>
                          </a:solidFill>
                          <a:effectLst/>
                          <a:latin typeface="Arial" pitchFamily="34" charset="0"/>
                        </a:rPr>
                        <a:t>1</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r>
                        <a:rPr kumimoji="0" lang="en-US" sz="1400" b="1" i="0" u="none" strike="noStrike" cap="none" normalizeH="0" baseline="30000" dirty="0" smtClean="0">
                          <a:ln>
                            <a:noFill/>
                          </a:ln>
                          <a:solidFill>
                            <a:schemeClr val="tx1"/>
                          </a:solidFill>
                          <a:effectLst/>
                          <a:latin typeface="Arial" pitchFamily="34" charset="0"/>
                        </a:rPr>
                        <a:t>2</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smtClean="0">
                          <a:ln>
                            <a:noFill/>
                          </a:ln>
                          <a:solidFill>
                            <a:schemeClr val="tx1"/>
                          </a:solidFill>
                          <a:effectLst/>
                          <a:latin typeface="Arial" pitchFamily="34" charset="0"/>
                        </a:rPr>
                        <a:t>OptumRx</a:t>
                      </a:r>
                      <a:r>
                        <a:rPr kumimoji="0" lang="en-US" sz="1400" b="1" i="0" u="none" strike="noStrike" cap="none" normalizeH="0" baseline="30000" dirty="0" smtClean="0">
                          <a:ln>
                            <a:noFill/>
                          </a:ln>
                          <a:solidFill>
                            <a:schemeClr val="tx1"/>
                          </a:solidFill>
                          <a:effectLst/>
                          <a:latin typeface="Arial" pitchFamily="34" charset="0"/>
                        </a:rPr>
                        <a:t>3</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25908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cs typeface="Arial" pitchFamily="34" charset="0"/>
                        </a:rPr>
                        <a:t>Financial accuracy</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No Standard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mj-lt"/>
                        </a:rPr>
                        <a:t>No specific standard or guarantee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lang="en-US" sz="1200" kern="1200" dirty="0" smtClean="0">
                          <a:solidFill>
                            <a:schemeClr val="tx1"/>
                          </a:solidFill>
                          <a:effectLst/>
                          <a:latin typeface="+mn-lt"/>
                          <a:ea typeface="+mn-ea"/>
                          <a:cs typeface="+mn-cs"/>
                        </a:rPr>
                        <a:t>99.9% retail and mail claims paid with no errors;</a:t>
                      </a:r>
                      <a:r>
                        <a:rPr lang="en-US" sz="1200" kern="1200" baseline="0" dirty="0" smtClean="0">
                          <a:solidFill>
                            <a:schemeClr val="tx1"/>
                          </a:solidFill>
                          <a:effectLst/>
                          <a:latin typeface="+mn-lt"/>
                          <a:ea typeface="+mn-ea"/>
                          <a:cs typeface="+mn-cs"/>
                        </a:rPr>
                        <a:t> $2,500 at risk</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Telephone response time</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30 seconds based on toll-free number unique to the Fund; $12,500 for each full second above the standard with max annual penalty of $25,000</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j-lt"/>
                          <a:ea typeface="+mn-ea"/>
                          <a:cs typeface="+mn-cs"/>
                        </a:rPr>
                        <a:t>30 seconds or less (Excludes January performance)</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mn-ea"/>
                          <a:cs typeface="+mn-cs"/>
                        </a:rPr>
                        <a:t>80% of calls will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answered by a rep</a:t>
                      </a:r>
                      <a:r>
                        <a:rPr lang="en-US" sz="1200" kern="1200" baseline="0" dirty="0" smtClean="0">
                          <a:solidFill>
                            <a:schemeClr val="tx1"/>
                          </a:solidFill>
                          <a:effectLst/>
                          <a:latin typeface="+mn-lt"/>
                          <a:ea typeface="+mn-ea"/>
                          <a:cs typeface="+mn-cs"/>
                        </a:rPr>
                        <a:t> in 30 seconds; $2,500</a:t>
                      </a:r>
                      <a:r>
                        <a:rPr lang="en-US" sz="1200" kern="1200" dirty="0" smtClean="0">
                          <a:solidFill>
                            <a:schemeClr val="tx1"/>
                          </a:solidFill>
                          <a:effectLst/>
                          <a:latin typeface="+mn-lt"/>
                          <a:ea typeface="+mn-ea"/>
                          <a:cs typeface="+mn-cs"/>
                        </a:rPr>
                        <a:t> at risk</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Phone Abandonment Rate</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2% or less (excluding calls terminated in less than 30 seconds); $12,500 for each full percentage point above the standard with max annual penalty of $25,000. </a:t>
                      </a:r>
                      <a:r>
                        <a:rPr kumimoji="0" lang="en-US" sz="1200" b="0" i="1" u="none" strike="noStrike" kern="1200" cap="none" normalizeH="0" baseline="0" dirty="0" smtClean="0">
                          <a:ln>
                            <a:noFill/>
                          </a:ln>
                          <a:solidFill>
                            <a:schemeClr val="tx1"/>
                          </a:solidFill>
                          <a:effectLst/>
                          <a:latin typeface="Arial" pitchFamily="34" charset="0"/>
                          <a:ea typeface="+mn-ea"/>
                          <a:cs typeface="+mn-cs"/>
                        </a:rPr>
                        <a:t>Express Scripts also offers a guarantee on blockage rate (busy signal)  of </a:t>
                      </a:r>
                      <a:r>
                        <a:rPr kumimoji="0" lang="en-US" sz="1200" b="0" i="1" u="none" strike="noStrike" kern="1200" cap="none" normalizeH="0" baseline="0" dirty="0" smtClean="0">
                          <a:ln>
                            <a:noFill/>
                          </a:ln>
                          <a:solidFill>
                            <a:srgbClr val="000000"/>
                          </a:solidFill>
                          <a:effectLst/>
                          <a:latin typeface="Arial" pitchFamily="34" charset="0"/>
                          <a:ea typeface="+mn-ea"/>
                          <a:cs typeface="Times New Roman" pitchFamily="18" charset="0"/>
                        </a:rPr>
                        <a:t>2% or less based on toll-free number unique to the Fund; $12,500 for each full percentage point above the standard</a:t>
                      </a:r>
                      <a:endParaRPr kumimoji="0" lang="en-US" sz="1200" b="0" i="1" u="none" strike="noStrike" kern="1200" cap="none" normalizeH="0" baseline="0" dirty="0" smtClean="0">
                        <a:ln>
                          <a:noFill/>
                        </a:ln>
                        <a:solidFill>
                          <a:schemeClr val="tx1"/>
                        </a:solidFill>
                        <a:effectLst/>
                        <a:latin typeface="Arial" pitchFamily="34" charset="0"/>
                        <a:ea typeface="+mn-ea"/>
                        <a:cs typeface="+mn-cs"/>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kern="1200" dirty="0" smtClean="0">
                          <a:solidFill>
                            <a:schemeClr val="tx1"/>
                          </a:solidFill>
                          <a:effectLst/>
                          <a:latin typeface="+mj-lt"/>
                          <a:ea typeface="+mn-ea"/>
                          <a:cs typeface="+mn-cs"/>
                        </a:rPr>
                        <a:t>3% or less in less than</a:t>
                      </a:r>
                      <a:r>
                        <a:rPr lang="en-US" sz="1200" kern="1200" baseline="0" dirty="0" smtClean="0">
                          <a:solidFill>
                            <a:schemeClr val="tx1"/>
                          </a:solidFill>
                          <a:effectLst/>
                          <a:latin typeface="+mj-lt"/>
                          <a:ea typeface="+mn-ea"/>
                          <a:cs typeface="+mn-cs"/>
                        </a:rPr>
                        <a:t> 30 seconds; specific guarantee not offered</a:t>
                      </a:r>
                      <a:endParaRPr lang="en-US" sz="1200" dirty="0">
                        <a:latin typeface="+mj-lt"/>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3% or less; $2,500 at risk</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Mail Order Dispensing Accuracy</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rgbClr val="000000"/>
                          </a:solidFill>
                          <a:effectLst/>
                          <a:latin typeface="Arial" pitchFamily="34" charset="0"/>
                          <a:ea typeface="+mn-ea"/>
                          <a:cs typeface="Times New Roman" pitchFamily="18" charset="0"/>
                        </a:rPr>
                        <a:t>99.99%; $12,500 for each full percentage point below the standard with max annual penalty of $25,000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smtClean="0">
                          <a:ln>
                            <a:noFill/>
                          </a:ln>
                          <a:solidFill>
                            <a:schemeClr val="tx1"/>
                          </a:solidFill>
                          <a:effectLst/>
                          <a:latin typeface="+mj-lt"/>
                        </a:rPr>
                        <a:t>No specific standard or guarantee offered</a:t>
                      </a:r>
                      <a:endParaRPr kumimoji="0" lang="en-US" sz="1200" b="0" i="0" u="none" strike="noStrike" cap="none" normalizeH="0" baseline="0" dirty="0" smtClean="0">
                        <a:ln>
                          <a:noFill/>
                        </a:ln>
                        <a:solidFill>
                          <a:schemeClr val="tx1"/>
                        </a:solidFill>
                        <a:effectLst/>
                        <a:latin typeface="+mj-lt"/>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99.9%; 2,500 at risk</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Clean Implementation</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rgbClr val="000000"/>
                          </a:solidFill>
                          <a:effectLst/>
                          <a:latin typeface="Arial" pitchFamily="34" charset="0"/>
                          <a:cs typeface="Times New Roman" pitchFamily="18" charset="0"/>
                        </a:rPr>
                        <a:t>Eligibility loading, ID card production, benefit plan design, toll-free number and communications – 90-days recommended; $900,000 at risk (one-time)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mj-lt"/>
                        </a:rPr>
                        <a:t>No specific standard or guarantee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mn-ea"/>
                          <a:cs typeface="+mn-cs"/>
                        </a:rPr>
                        <a:t>No systems errors or ID card delays</a:t>
                      </a:r>
                      <a:r>
                        <a:rPr lang="en-US" sz="1200" kern="1200" baseline="0" dirty="0" smtClean="0">
                          <a:solidFill>
                            <a:schemeClr val="tx1"/>
                          </a:solidFill>
                          <a:effectLst/>
                          <a:latin typeface="+mn-lt"/>
                          <a:ea typeface="+mn-ea"/>
                          <a:cs typeface="+mn-cs"/>
                        </a:rPr>
                        <a:t> (provided there is a clean eligibility file), online access available on effective date; $16,000 at risk</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4404880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a:spLocks noGrp="1"/>
          </p:cNvSpPr>
          <p:nvPr>
            <p:ph type="sldNum" sz="quarter" idx="10"/>
          </p:nvPr>
        </p:nvSpPr>
        <p:spPr/>
        <p:txBody>
          <a:bodyPr/>
          <a:lstStyle/>
          <a:p>
            <a:fld id="{B1E717ED-8EC1-491D-82D0-EB15F6850BCF}" type="slidenum">
              <a:rPr lang="en-US"/>
              <a:pPr/>
              <a:t>22</a:t>
            </a:fld>
            <a:endParaRPr lang="en-US"/>
          </a:p>
        </p:txBody>
      </p:sp>
      <p:sp>
        <p:nvSpPr>
          <p:cNvPr id="269375" name="Rectangle 63"/>
          <p:cNvSpPr>
            <a:spLocks noGrp="1" noChangeArrowheads="1"/>
          </p:cNvSpPr>
          <p:nvPr>
            <p:ph type="title"/>
          </p:nvPr>
        </p:nvSpPr>
        <p:spPr/>
        <p:txBody>
          <a:bodyPr/>
          <a:lstStyle/>
          <a:p>
            <a:r>
              <a:rPr lang="en-US" dirty="0"/>
              <a:t>Performance Standards and Guarantees</a:t>
            </a:r>
            <a:r>
              <a:rPr lang="en-US" dirty="0" smtClean="0"/>
              <a:t/>
            </a:r>
            <a:br>
              <a:rPr lang="en-US" dirty="0" smtClean="0"/>
            </a:br>
            <a:r>
              <a:rPr lang="en-US" b="0" i="1" dirty="0" smtClean="0"/>
              <a:t>Continued</a:t>
            </a:r>
            <a:r>
              <a:rPr lang="en-US" dirty="0"/>
              <a:t>	</a:t>
            </a:r>
          </a:p>
        </p:txBody>
      </p:sp>
      <p:graphicFrame>
        <p:nvGraphicFramePr>
          <p:cNvPr id="269626" name="Group 314"/>
          <p:cNvGraphicFramePr>
            <a:graphicFrameLocks noGrp="1"/>
          </p:cNvGraphicFramePr>
          <p:nvPr>
            <p:extLst>
              <p:ext uri="{D42A27DB-BD31-4B8C-83A1-F6EECF244321}">
                <p14:modId xmlns:p14="http://schemas.microsoft.com/office/powerpoint/2010/main" xmlns="" val="3549521019"/>
              </p:ext>
            </p:extLst>
          </p:nvPr>
        </p:nvGraphicFramePr>
        <p:xfrm>
          <a:off x="228600" y="1173480"/>
          <a:ext cx="8610600" cy="4693920"/>
        </p:xfrm>
        <a:graphic>
          <a:graphicData uri="http://schemas.openxmlformats.org/drawingml/2006/table">
            <a:tbl>
              <a:tblPr/>
              <a:tblGrid>
                <a:gridCol w="1905000"/>
                <a:gridCol w="2209800"/>
                <a:gridCol w="1905000"/>
                <a:gridCol w="2590800"/>
              </a:tblGrid>
              <a:tr h="13176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endParaRPr>
                    </a:p>
                  </a:txBody>
                  <a:tcPr marL="27432" marR="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lang="en-US" sz="1400" b="1" dirty="0" smtClean="0"/>
                        <a:t>Express Scripts</a:t>
                      </a:r>
                      <a:r>
                        <a:rPr kumimoji="0" lang="en-US" sz="1400" b="1" i="0" u="none" strike="noStrike" cap="none" normalizeH="0" baseline="30000" dirty="0" smtClean="0">
                          <a:ln>
                            <a:noFill/>
                          </a:ln>
                          <a:solidFill>
                            <a:schemeClr val="tx1"/>
                          </a:solidFill>
                          <a:effectLst/>
                          <a:latin typeface="Arial" pitchFamily="34" charset="0"/>
                        </a:rPr>
                        <a:t>1</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r>
                        <a:rPr kumimoji="0" lang="en-US" sz="1400" b="1" i="0" u="none" strike="noStrike" cap="none" normalizeH="0" baseline="30000" dirty="0" smtClean="0">
                          <a:ln>
                            <a:noFill/>
                          </a:ln>
                          <a:solidFill>
                            <a:schemeClr val="tx1"/>
                          </a:solidFill>
                          <a:effectLst/>
                          <a:latin typeface="Arial" pitchFamily="34" charset="0"/>
                        </a:rPr>
                        <a:t>2</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smtClean="0">
                          <a:ln>
                            <a:noFill/>
                          </a:ln>
                          <a:solidFill>
                            <a:schemeClr val="tx1"/>
                          </a:solidFill>
                          <a:effectLst/>
                          <a:latin typeface="Arial" pitchFamily="34" charset="0"/>
                        </a:rPr>
                        <a:t>OptumRx</a:t>
                      </a:r>
                      <a:r>
                        <a:rPr kumimoji="0" lang="en-US" sz="1400" b="1" i="0" u="none" strike="noStrike" cap="none" normalizeH="0" baseline="30000" dirty="0" smtClean="0">
                          <a:ln>
                            <a:noFill/>
                          </a:ln>
                          <a:solidFill>
                            <a:schemeClr val="tx1"/>
                          </a:solidFill>
                          <a:effectLst/>
                          <a:latin typeface="Arial" pitchFamily="34" charset="0"/>
                        </a:rPr>
                        <a:t>3</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48768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Mail Service Turnaround Time</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rgbClr val="000000"/>
                          </a:solidFill>
                          <a:effectLst/>
                          <a:latin typeface="Arial" pitchFamily="34" charset="0"/>
                          <a:cs typeface="Times New Roman" pitchFamily="18" charset="0"/>
                        </a:rPr>
                        <a:t>90% within 2 days of </a:t>
                      </a:r>
                      <a:r>
                        <a:rPr kumimoji="0" lang="en-US" sz="1200" b="0" i="0" u="none" strike="noStrike" kern="1200" cap="none" normalizeH="0" baseline="0" dirty="0" smtClean="0">
                          <a:ln>
                            <a:noFill/>
                          </a:ln>
                          <a:solidFill>
                            <a:schemeClr val="tx1"/>
                          </a:solidFill>
                          <a:effectLst/>
                          <a:latin typeface="Arial" pitchFamily="34" charset="0"/>
                          <a:ea typeface="+mn-ea"/>
                          <a:cs typeface="+mn-cs"/>
                        </a:rPr>
                        <a:t>receipt (90% within 5 days of non-clean claims); $12,500 for each full percentage point below the 90% standard with max annual penalty of $25,000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smtClean="0">
                          <a:ln>
                            <a:noFill/>
                          </a:ln>
                          <a:solidFill>
                            <a:schemeClr val="tx1"/>
                          </a:solidFill>
                          <a:effectLst/>
                          <a:latin typeface="+mj-lt"/>
                        </a:rPr>
                        <a:t>No specific standard or guarantee offered</a:t>
                      </a:r>
                      <a:endParaRPr kumimoji="0" lang="en-US" sz="1200" b="0" i="0" u="none" strike="noStrike" cap="none" normalizeH="0" baseline="0" dirty="0" smtClean="0">
                        <a:ln>
                          <a:noFill/>
                        </a:ln>
                        <a:solidFill>
                          <a:schemeClr val="tx1"/>
                        </a:solidFill>
                        <a:effectLst/>
                        <a:latin typeface="+mj-lt"/>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cs typeface="Times New Roman" pitchFamily="18" charset="0"/>
                        </a:rPr>
                        <a:t>95% within 2 days of </a:t>
                      </a:r>
                      <a:r>
                        <a:rPr kumimoji="0" lang="en-US" sz="1200" b="0" i="0" u="none" strike="noStrike" kern="1200" cap="none" normalizeH="0" baseline="0" dirty="0" smtClean="0">
                          <a:ln>
                            <a:noFill/>
                          </a:ln>
                          <a:solidFill>
                            <a:schemeClr val="tx1"/>
                          </a:solidFill>
                          <a:effectLst/>
                          <a:latin typeface="Arial" pitchFamily="34" charset="0"/>
                          <a:ea typeface="+mn-ea"/>
                          <a:cs typeface="+mn-cs"/>
                        </a:rPr>
                        <a:t>receipt (85% within 5 days of non-clean claims); $2,500 at risk</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8768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Specialty Pharmacy Rx Accuracy</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No standard offered specific to specialty Rx</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smtClean="0">
                          <a:ln>
                            <a:noFill/>
                          </a:ln>
                          <a:solidFill>
                            <a:schemeClr val="tx1"/>
                          </a:solidFill>
                          <a:effectLst/>
                          <a:latin typeface="+mj-lt"/>
                        </a:rPr>
                        <a:t>No specific standard or guarantee offered</a:t>
                      </a:r>
                      <a:endParaRPr kumimoji="0" lang="en-US" sz="1200" b="0" i="0" u="none" strike="noStrike" cap="none" normalizeH="0" baseline="0" dirty="0" smtClean="0">
                        <a:ln>
                          <a:noFill/>
                        </a:ln>
                        <a:solidFill>
                          <a:schemeClr val="tx1"/>
                        </a:solidFill>
                        <a:effectLst/>
                        <a:latin typeface="+mj-lt"/>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99.9%; $2,500 at risk</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8768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Eligibility Processing Accuracy</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rgbClr val="000000"/>
                          </a:solidFill>
                          <a:effectLst/>
                          <a:latin typeface="Arial" pitchFamily="34" charset="0"/>
                          <a:cs typeface="Times New Roman" pitchFamily="18" charset="0"/>
                        </a:rPr>
                        <a:t>Eligibility installed and effective within 2 days of receipt; $25,000 at risk</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smtClean="0">
                          <a:ln>
                            <a:noFill/>
                          </a:ln>
                          <a:solidFill>
                            <a:schemeClr val="tx1"/>
                          </a:solidFill>
                          <a:effectLst/>
                          <a:latin typeface="+mj-lt"/>
                        </a:rPr>
                        <a:t>No specific standard or guarantee offered</a:t>
                      </a:r>
                      <a:endParaRPr kumimoji="0" lang="en-US" sz="1200" b="0" i="0" u="none" strike="noStrike" cap="none" normalizeH="0" baseline="0" dirty="0" smtClean="0">
                        <a:ln>
                          <a:noFill/>
                        </a:ln>
                        <a:solidFill>
                          <a:schemeClr val="tx1"/>
                        </a:solidFill>
                        <a:effectLst/>
                        <a:latin typeface="+mj-lt"/>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99% or greater (provided clean eligibility file); $2,500 at risk</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Member Satisfaction Survey</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lang="en-US" sz="1200" kern="1200" dirty="0" smtClean="0">
                          <a:solidFill>
                            <a:schemeClr val="tx1"/>
                          </a:solidFill>
                          <a:effectLst/>
                          <a:latin typeface="+mn-lt"/>
                          <a:ea typeface="+mn-ea"/>
                          <a:cs typeface="+mn-cs"/>
                        </a:rPr>
                        <a:t>90% of survey participants’ responses to a question measuring overall satisfaction with the Rx benefit program will indicate “satisfied” or “very satisfied; $25,000 at risk</a:t>
                      </a:r>
                      <a:endParaRPr kumimoji="0" lang="en-US" sz="1200" b="0" i="0" u="none" strike="noStrike" cap="none" normalizeH="0" baseline="0" dirty="0" smtClean="0">
                        <a:ln>
                          <a:noFill/>
                        </a:ln>
                        <a:solidFill>
                          <a:srgbClr val="000000"/>
                        </a:solidFill>
                        <a:effectLst/>
                        <a:latin typeface="Arial" pitchFamily="34" charset="0"/>
                        <a:cs typeface="Times New Roman" pitchFamily="18"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smtClean="0">
                          <a:ln>
                            <a:noFill/>
                          </a:ln>
                          <a:solidFill>
                            <a:schemeClr val="tx1"/>
                          </a:solidFill>
                          <a:effectLst/>
                          <a:latin typeface="+mj-lt"/>
                        </a:rPr>
                        <a:t>No specific standard or guarantee offered</a:t>
                      </a:r>
                      <a:endParaRPr kumimoji="0" lang="en-US" sz="1200" b="0" i="0" u="none" strike="noStrike" cap="none" normalizeH="0" baseline="0" dirty="0" smtClean="0">
                        <a:ln>
                          <a:noFill/>
                        </a:ln>
                        <a:solidFill>
                          <a:schemeClr val="tx1"/>
                        </a:solidFill>
                        <a:effectLst/>
                        <a:latin typeface="+mj-lt"/>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lang="en-US" sz="1200" kern="1200" dirty="0" smtClean="0">
                          <a:solidFill>
                            <a:schemeClr val="tx1"/>
                          </a:solidFill>
                          <a:effectLst/>
                          <a:latin typeface="+mn-lt"/>
                          <a:ea typeface="+mn-ea"/>
                          <a:cs typeface="+mn-cs"/>
                        </a:rPr>
                        <a:t>Satisfaction Rate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90% or greater; $3,500 at risk</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ID Card Production</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No standard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mj-lt"/>
                        </a:rPr>
                        <a:t>No specific standard or guarantee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mn-ea"/>
                          <a:cs typeface="+mn-cs"/>
                        </a:rPr>
                        <a:t>95% or greater of ID cards and participant introduction materials within 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days of eligibility file (provided eligibility file is received at least 20 days prior to the effective date); $2,500 at risk</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0713023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a:spLocks noGrp="1"/>
          </p:cNvSpPr>
          <p:nvPr>
            <p:ph type="sldNum" sz="quarter" idx="10"/>
          </p:nvPr>
        </p:nvSpPr>
        <p:spPr/>
        <p:txBody>
          <a:bodyPr/>
          <a:lstStyle/>
          <a:p>
            <a:fld id="{B1E717ED-8EC1-491D-82D0-EB15F6850BCF}" type="slidenum">
              <a:rPr lang="en-US"/>
              <a:pPr/>
              <a:t>23</a:t>
            </a:fld>
            <a:endParaRPr lang="en-US"/>
          </a:p>
        </p:txBody>
      </p:sp>
      <p:sp>
        <p:nvSpPr>
          <p:cNvPr id="269375" name="Rectangle 63"/>
          <p:cNvSpPr>
            <a:spLocks noGrp="1" noChangeArrowheads="1"/>
          </p:cNvSpPr>
          <p:nvPr>
            <p:ph type="title"/>
          </p:nvPr>
        </p:nvSpPr>
        <p:spPr/>
        <p:txBody>
          <a:bodyPr/>
          <a:lstStyle/>
          <a:p>
            <a:r>
              <a:rPr lang="en-US" dirty="0"/>
              <a:t>Performance Standards and </a:t>
            </a:r>
            <a:r>
              <a:rPr lang="en-US" dirty="0" smtClean="0"/>
              <a:t>Guarantees</a:t>
            </a:r>
            <a:br>
              <a:rPr lang="en-US" dirty="0" smtClean="0"/>
            </a:br>
            <a:r>
              <a:rPr lang="en-US" b="0" i="1" dirty="0" smtClean="0"/>
              <a:t>Continued</a:t>
            </a:r>
            <a:r>
              <a:rPr lang="en-US" dirty="0"/>
              <a:t>	</a:t>
            </a:r>
          </a:p>
        </p:txBody>
      </p:sp>
      <p:graphicFrame>
        <p:nvGraphicFramePr>
          <p:cNvPr id="269626" name="Group 314"/>
          <p:cNvGraphicFramePr>
            <a:graphicFrameLocks noGrp="1"/>
          </p:cNvGraphicFramePr>
          <p:nvPr>
            <p:extLst>
              <p:ext uri="{D42A27DB-BD31-4B8C-83A1-F6EECF244321}">
                <p14:modId xmlns:p14="http://schemas.microsoft.com/office/powerpoint/2010/main" xmlns="" val="3490795949"/>
              </p:ext>
            </p:extLst>
          </p:nvPr>
        </p:nvGraphicFramePr>
        <p:xfrm>
          <a:off x="228600" y="1341120"/>
          <a:ext cx="8534400" cy="1463040"/>
        </p:xfrm>
        <a:graphic>
          <a:graphicData uri="http://schemas.openxmlformats.org/drawingml/2006/table">
            <a:tbl>
              <a:tblPr/>
              <a:tblGrid>
                <a:gridCol w="1600200"/>
                <a:gridCol w="1905000"/>
                <a:gridCol w="2514600"/>
                <a:gridCol w="2514600"/>
              </a:tblGrid>
              <a:tr h="13176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endParaRPr>
                    </a:p>
                  </a:txBody>
                  <a:tcPr marL="27432" marR="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lang="en-US" sz="1400" b="1" dirty="0" smtClean="0"/>
                        <a:t>Express Scripts</a:t>
                      </a:r>
                      <a:r>
                        <a:rPr kumimoji="0" lang="en-US" sz="1400" b="1" i="0" u="none" strike="noStrike" cap="none" normalizeH="0" baseline="30000" dirty="0" smtClean="0">
                          <a:ln>
                            <a:noFill/>
                          </a:ln>
                          <a:solidFill>
                            <a:schemeClr val="tx1"/>
                          </a:solidFill>
                          <a:effectLst/>
                          <a:latin typeface="Arial" pitchFamily="34" charset="0"/>
                        </a:rPr>
                        <a:t>1</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r>
                        <a:rPr kumimoji="0" lang="en-US" sz="1400" b="1" i="0" u="none" strike="noStrike" cap="none" normalizeH="0" baseline="30000" dirty="0" smtClean="0">
                          <a:ln>
                            <a:noFill/>
                          </a:ln>
                          <a:solidFill>
                            <a:schemeClr val="tx1"/>
                          </a:solidFill>
                          <a:effectLst/>
                          <a:latin typeface="Arial" pitchFamily="34" charset="0"/>
                        </a:rPr>
                        <a:t>2</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smtClean="0">
                          <a:ln>
                            <a:noFill/>
                          </a:ln>
                          <a:solidFill>
                            <a:schemeClr val="tx1"/>
                          </a:solidFill>
                          <a:effectLst/>
                          <a:latin typeface="Arial" pitchFamily="34" charset="0"/>
                        </a:rPr>
                        <a:t>OptumRx</a:t>
                      </a:r>
                      <a:r>
                        <a:rPr kumimoji="0" lang="en-US" sz="1400" b="1" i="0" u="none" strike="noStrike" cap="none" normalizeH="0" baseline="30000" dirty="0" smtClean="0">
                          <a:ln>
                            <a:noFill/>
                          </a:ln>
                          <a:solidFill>
                            <a:schemeClr val="tx1"/>
                          </a:solidFill>
                          <a:effectLst/>
                          <a:latin typeface="Arial" pitchFamily="34" charset="0"/>
                        </a:rPr>
                        <a:t>3</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Implementation Allowances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rgbClr val="000000"/>
                          </a:solidFill>
                          <a:effectLst/>
                          <a:latin typeface="Arial" pitchFamily="34" charset="0"/>
                          <a:cs typeface="Times New Roman" pitchFamily="18" charset="0"/>
                        </a:rPr>
                        <a:t>No allowance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mj-lt"/>
                        </a:rPr>
                        <a:t>No specific standard or guarantee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$2 per member</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One time imp. guarantee</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rgbClr val="000000"/>
                          </a:solidFill>
                          <a:effectLst/>
                          <a:latin typeface="Arial" pitchFamily="34" charset="0"/>
                          <a:cs typeface="Times New Roman" pitchFamily="18" charset="0"/>
                        </a:rPr>
                        <a:t>$900,000</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mj-lt"/>
                        </a:rPr>
                        <a:t>N/A (incumbent)</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mn-lt"/>
                          <a:ea typeface="+mn-ea"/>
                          <a:cs typeface="+mn-cs"/>
                        </a:rPr>
                        <a:t>No specific standard or guarantee offered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Total (Year 1)</a:t>
                      </a:r>
                      <a:endParaRPr kumimoji="0" lang="en-US" sz="1200" b="1"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$1,125,000</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Arial" pitchFamily="34" charset="0"/>
                          <a:ea typeface="+mn-ea"/>
                          <a:cs typeface="+mn-cs"/>
                        </a:rPr>
                        <a:t>$100,000</a:t>
                      </a:r>
                      <a:endParaRPr kumimoji="0" lang="en-US" sz="1200" b="1" i="0" u="none" strike="noStrike" kern="1200" cap="none" normalizeH="0" baseline="0" dirty="0">
                        <a:ln>
                          <a:noFill/>
                        </a:ln>
                        <a:solidFill>
                          <a:schemeClr val="tx1"/>
                        </a:solidFill>
                        <a:effectLst/>
                        <a:latin typeface="Arial" pitchFamily="34" charset="0"/>
                        <a:ea typeface="+mn-ea"/>
                        <a:cs typeface="+mn-cs"/>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rPr>
                        <a:t>$40,000</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r>
            </a:tbl>
          </a:graphicData>
        </a:graphic>
      </p:graphicFrame>
      <p:sp>
        <p:nvSpPr>
          <p:cNvPr id="5" name="Rectangle 4"/>
          <p:cNvSpPr/>
          <p:nvPr/>
        </p:nvSpPr>
        <p:spPr>
          <a:xfrm>
            <a:off x="152400" y="3429000"/>
            <a:ext cx="8839200" cy="2548390"/>
          </a:xfrm>
          <a:prstGeom prst="rect">
            <a:avLst/>
          </a:prstGeom>
        </p:spPr>
        <p:txBody>
          <a:bodyPr wrap="square">
            <a:spAutoFit/>
          </a:bodyPr>
          <a:lstStyle/>
          <a:p>
            <a:r>
              <a:rPr lang="en-US" sz="1400" b="1" i="1" dirty="0" smtClean="0"/>
              <a:t>Notes:</a:t>
            </a:r>
            <a:endParaRPr lang="en-US" sz="1400" baseline="30000" dirty="0" smtClean="0"/>
          </a:p>
          <a:p>
            <a:pPr lvl="0"/>
            <a:r>
              <a:rPr lang="en-US" sz="1400" baseline="30000" dirty="0" smtClean="0"/>
              <a:t>1 </a:t>
            </a:r>
            <a:r>
              <a:rPr lang="en-US" sz="1400" dirty="0"/>
              <a:t>Express </a:t>
            </a:r>
            <a:r>
              <a:rPr lang="en-US" sz="1400" dirty="0" smtClean="0"/>
              <a:t>Scripts </a:t>
            </a:r>
            <a:r>
              <a:rPr lang="en-US" sz="1400" dirty="0"/>
              <a:t>agrees to an aggregate total guarantee of 10.00 per member up to a maximum of $225,000 per year for annual performance standards and a one-time maximum guarantee $900,000 (broken out as $180,000 for each of the following standards: benefit plan design, group structure and eligibility load, ID cards, toll-free number, communications) for the implementation performance standard. </a:t>
            </a:r>
          </a:p>
          <a:p>
            <a:r>
              <a:rPr lang="en-US" sz="1400" baseline="30000" dirty="0" smtClean="0"/>
              <a:t>2</a:t>
            </a:r>
            <a:r>
              <a:rPr lang="en-US" sz="1400" i="1" dirty="0" smtClean="0"/>
              <a:t>informedRx</a:t>
            </a:r>
            <a:r>
              <a:rPr lang="en-US" sz="1400" dirty="0"/>
              <a:t> </a:t>
            </a:r>
            <a:r>
              <a:rPr lang="en-US" sz="1400" dirty="0" smtClean="0"/>
              <a:t>is </a:t>
            </a:r>
            <a:r>
              <a:rPr lang="en-US" sz="1400" dirty="0"/>
              <a:t>offering $100,000 at risk, with </a:t>
            </a:r>
            <a:r>
              <a:rPr lang="en-US" sz="1400" dirty="0" smtClean="0"/>
              <a:t>a maximum of $20,000 for each standard</a:t>
            </a:r>
            <a:r>
              <a:rPr lang="en-US" sz="1400" dirty="0"/>
              <a:t>.  </a:t>
            </a:r>
            <a:r>
              <a:rPr lang="en-US" sz="1400" i="1" dirty="0" err="1" smtClean="0"/>
              <a:t>informedRx</a:t>
            </a:r>
            <a:r>
              <a:rPr lang="en-US" sz="1400" dirty="0" smtClean="0"/>
              <a:t> provided their list of standards and guarantees rather than providing the standards and guarantees we requested in the RFP.  They indicated that any </a:t>
            </a:r>
            <a:r>
              <a:rPr lang="en-US" sz="1400" dirty="0"/>
              <a:t>of </a:t>
            </a:r>
            <a:r>
              <a:rPr lang="en-US" sz="1400" dirty="0" smtClean="0"/>
              <a:t>their standard </a:t>
            </a:r>
            <a:r>
              <a:rPr lang="en-US" sz="1400" dirty="0"/>
              <a:t>guarantees can be added to, modified and/or deleted, </a:t>
            </a:r>
            <a:r>
              <a:rPr lang="en-US" sz="1400" dirty="0" smtClean="0"/>
              <a:t>per </a:t>
            </a:r>
            <a:r>
              <a:rPr lang="en-US" sz="1400" dirty="0"/>
              <a:t>the Fund’s needs and requirements. </a:t>
            </a:r>
            <a:endParaRPr lang="en-US" sz="1400" baseline="30000" dirty="0"/>
          </a:p>
          <a:p>
            <a:r>
              <a:rPr lang="en-US" sz="1400" baseline="30000" dirty="0" smtClean="0"/>
              <a:t>3</a:t>
            </a:r>
            <a:r>
              <a:rPr lang="en-US" sz="1400" dirty="0" smtClean="0"/>
              <a:t>OptumRx </a:t>
            </a:r>
            <a:r>
              <a:rPr lang="en-US" sz="1400" dirty="0"/>
              <a:t>agrees to aggregate total of $40,000 at risk </a:t>
            </a:r>
            <a:r>
              <a:rPr lang="en-US" sz="1400" dirty="0" smtClean="0"/>
              <a:t>annually. </a:t>
            </a:r>
            <a:r>
              <a:rPr lang="en-US" sz="1400" dirty="0"/>
              <a:t>$16,000 </a:t>
            </a:r>
            <a:r>
              <a:rPr lang="en-US" sz="1400" dirty="0" smtClean="0"/>
              <a:t>applied </a:t>
            </a:r>
            <a:r>
              <a:rPr lang="en-US" sz="1400" dirty="0"/>
              <a:t>to all implementation activities and $24,000 </a:t>
            </a:r>
            <a:r>
              <a:rPr lang="en-US" sz="1400" dirty="0" smtClean="0"/>
              <a:t>applied </a:t>
            </a:r>
            <a:r>
              <a:rPr lang="en-US" sz="1400" dirty="0"/>
              <a:t>to ongoing service standards in 1</a:t>
            </a:r>
            <a:r>
              <a:rPr lang="en-US" sz="1400" baseline="30000" dirty="0"/>
              <a:t>st</a:t>
            </a:r>
            <a:r>
              <a:rPr lang="en-US" sz="1400" dirty="0"/>
              <a:t> contract year.</a:t>
            </a:r>
            <a:endParaRPr lang="en-US" sz="1400" dirty="0">
              <a:solidFill>
                <a:srgbClr val="FF0000"/>
              </a:solidFill>
            </a:endParaRPr>
          </a:p>
        </p:txBody>
      </p:sp>
    </p:spTree>
    <p:extLst>
      <p:ext uri="{BB962C8B-B14F-4D97-AF65-F5344CB8AC3E}">
        <p14:creationId xmlns:p14="http://schemas.microsoft.com/office/powerpoint/2010/main" xmlns="" val="41169686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a:spLocks noGrp="1"/>
          </p:cNvSpPr>
          <p:nvPr>
            <p:ph type="sldNum" sz="quarter" idx="10"/>
          </p:nvPr>
        </p:nvSpPr>
        <p:spPr/>
        <p:txBody>
          <a:bodyPr/>
          <a:lstStyle/>
          <a:p>
            <a:fld id="{B1E717ED-8EC1-491D-82D0-EB15F6850BCF}" type="slidenum">
              <a:rPr lang="en-US"/>
              <a:pPr/>
              <a:t>24</a:t>
            </a:fld>
            <a:endParaRPr lang="en-US"/>
          </a:p>
        </p:txBody>
      </p:sp>
      <p:sp>
        <p:nvSpPr>
          <p:cNvPr id="269375" name="Rectangle 63"/>
          <p:cNvSpPr>
            <a:spLocks noGrp="1" noChangeArrowheads="1"/>
          </p:cNvSpPr>
          <p:nvPr>
            <p:ph type="title"/>
          </p:nvPr>
        </p:nvSpPr>
        <p:spPr/>
        <p:txBody>
          <a:bodyPr/>
          <a:lstStyle/>
          <a:p>
            <a:r>
              <a:rPr lang="en-US" dirty="0" smtClean="0"/>
              <a:t>Client Audit Rights </a:t>
            </a:r>
            <a:r>
              <a:rPr lang="en-US" dirty="0"/>
              <a:t>	</a:t>
            </a:r>
          </a:p>
        </p:txBody>
      </p:sp>
      <p:graphicFrame>
        <p:nvGraphicFramePr>
          <p:cNvPr id="269626" name="Group 314"/>
          <p:cNvGraphicFramePr>
            <a:graphicFrameLocks noGrp="1"/>
          </p:cNvGraphicFramePr>
          <p:nvPr>
            <p:extLst>
              <p:ext uri="{D42A27DB-BD31-4B8C-83A1-F6EECF244321}">
                <p14:modId xmlns:p14="http://schemas.microsoft.com/office/powerpoint/2010/main" xmlns="" val="2890265895"/>
              </p:ext>
            </p:extLst>
          </p:nvPr>
        </p:nvGraphicFramePr>
        <p:xfrm>
          <a:off x="152400" y="1060704"/>
          <a:ext cx="8839200" cy="5340096"/>
        </p:xfrm>
        <a:graphic>
          <a:graphicData uri="http://schemas.openxmlformats.org/drawingml/2006/table">
            <a:tbl>
              <a:tblPr/>
              <a:tblGrid>
                <a:gridCol w="2133600"/>
                <a:gridCol w="2133600"/>
                <a:gridCol w="2362200"/>
                <a:gridCol w="2209800"/>
              </a:tblGrid>
              <a:tr h="2286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cs typeface="Arial" pitchFamily="34" charset="0"/>
                        </a:rPr>
                        <a:t> </a:t>
                      </a:r>
                      <a:endParaRPr kumimoji="0" lang="en-US" sz="1200" b="0" i="0" u="none" strike="noStrike" cap="none" normalizeH="0" baseline="0" dirty="0" smtClean="0">
                        <a:ln>
                          <a:noFill/>
                        </a:ln>
                        <a:solidFill>
                          <a:schemeClr val="tx1"/>
                        </a:solidFill>
                        <a:effectLst/>
                        <a:latin typeface="Arial" pitchFamily="34" charset="0"/>
                      </a:endParaRPr>
                    </a:p>
                  </a:txBody>
                  <a:tcPr marL="27432" marR="27432" anchor="b"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400" b="1" dirty="0" smtClean="0"/>
                        <a:t>Express Scripts</a:t>
                      </a:r>
                      <a:endParaRPr kumimoji="0" lang="en-US" sz="1400" b="1" i="0" u="none" strike="noStrike" cap="none" normalizeH="0" baseline="0" dirty="0" smtClean="0">
                        <a:ln>
                          <a:noFill/>
                        </a:ln>
                        <a:solidFill>
                          <a:schemeClr val="tx1"/>
                        </a:solidFill>
                        <a:effectLst/>
                        <a:latin typeface="Arial" pitchFamily="34" charset="0"/>
                      </a:endParaRP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1" u="none" strike="noStrike" cap="none" normalizeH="0" baseline="0" dirty="0" smtClean="0">
                          <a:ln>
                            <a:noFill/>
                          </a:ln>
                          <a:solidFill>
                            <a:schemeClr val="tx1"/>
                          </a:solidFill>
                          <a:effectLst/>
                          <a:latin typeface="Arial" pitchFamily="34" charset="0"/>
                        </a:rPr>
                        <a:t>informedRx</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400" b="1" i="0" u="none" strike="noStrike" cap="none" normalizeH="0" baseline="0" dirty="0" err="1" smtClean="0">
                          <a:ln>
                            <a:noFill/>
                          </a:ln>
                          <a:solidFill>
                            <a:schemeClr val="tx1"/>
                          </a:solidFill>
                          <a:effectLst/>
                          <a:latin typeface="Arial" pitchFamily="34" charset="0"/>
                        </a:rPr>
                        <a:t>OptumRx</a:t>
                      </a:r>
                      <a:r>
                        <a:rPr kumimoji="0" lang="en-US" sz="1400" b="1" i="0" u="none" strike="noStrike" cap="none" normalizeH="0" baseline="0" dirty="0" smtClean="0">
                          <a:ln>
                            <a:noFill/>
                          </a:ln>
                          <a:solidFill>
                            <a:schemeClr val="tx1"/>
                          </a:solidFill>
                          <a:effectLst/>
                          <a:latin typeface="Arial" pitchFamily="34" charset="0"/>
                        </a:rPr>
                        <a:t> </a:t>
                      </a:r>
                    </a:p>
                  </a:txBody>
                  <a:tcPr marL="27432" marR="27432" marT="27432" marB="27432" anchor="ctr" anchorCtr="1"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Network pharmacy claims auditing procedures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lvl="0" algn="ctr"/>
                      <a:r>
                        <a:rPr lang="en-US" sz="1200" kern="1200" dirty="0" smtClean="0">
                          <a:solidFill>
                            <a:schemeClr val="tx1"/>
                          </a:solidFill>
                          <a:effectLst/>
                          <a:latin typeface="+mn-lt"/>
                          <a:ea typeface="+mn-ea"/>
                          <a:cs typeface="+mn-cs"/>
                        </a:rPr>
                        <a:t>Continuous automated review, next-day desk/phone audits,</a:t>
                      </a:r>
                    </a:p>
                    <a:p>
                      <a:pPr lvl="0" algn="ctr"/>
                      <a:r>
                        <a:rPr lang="en-US" sz="1200" kern="1200" dirty="0" smtClean="0">
                          <a:solidFill>
                            <a:schemeClr val="tx1"/>
                          </a:solidFill>
                          <a:effectLst/>
                          <a:latin typeface="+mn-lt"/>
                          <a:ea typeface="+mn-ea"/>
                          <a:cs typeface="+mn-cs"/>
                        </a:rPr>
                        <a:t>historical desk/phone audits, on-site</a:t>
                      </a:r>
                      <a:r>
                        <a:rPr lang="en-US" sz="1200" kern="1200" baseline="0" dirty="0" smtClean="0">
                          <a:solidFill>
                            <a:schemeClr val="tx1"/>
                          </a:solidFill>
                          <a:effectLst/>
                          <a:latin typeface="+mn-lt"/>
                          <a:ea typeface="+mn-ea"/>
                          <a:cs typeface="+mn-cs"/>
                        </a:rPr>
                        <a:t> f</a:t>
                      </a:r>
                      <a:r>
                        <a:rPr lang="en-US" sz="1200" kern="1200" dirty="0" smtClean="0">
                          <a:solidFill>
                            <a:schemeClr val="tx1"/>
                          </a:solidFill>
                          <a:effectLst/>
                          <a:latin typeface="+mn-lt"/>
                          <a:ea typeface="+mn-ea"/>
                          <a:cs typeface="+mn-cs"/>
                        </a:rPr>
                        <a:t>ield audits</a:t>
                      </a:r>
                      <a:endParaRPr kumimoji="0" lang="en-US" sz="1200" b="0" i="0" u="none" strike="noStrike" cap="none" normalizeH="0" baseline="0" dirty="0" smtClean="0">
                        <a:ln>
                          <a:noFill/>
                        </a:ln>
                        <a:solidFill>
                          <a:srgbClr val="000000"/>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kumimoji="0" lang="en-US" sz="1200" b="0" i="0" u="none" strike="noStrike" kern="1200" cap="none" normalizeH="0" baseline="0" dirty="0" smtClean="0">
                          <a:ln>
                            <a:noFill/>
                          </a:ln>
                          <a:solidFill>
                            <a:schemeClr val="tx1"/>
                          </a:solidFill>
                          <a:effectLst/>
                          <a:latin typeface="Arial" pitchFamily="34" charset="0"/>
                          <a:ea typeface="+mn-ea"/>
                          <a:cs typeface="+mn-cs"/>
                        </a:rPr>
                        <a:t>Automated analysis on 100% of claims, regular review of high dollar claim submissions, field audits, </a:t>
                      </a:r>
                      <a:r>
                        <a:rPr kumimoji="0" lang="en-US" sz="1200" b="0" i="0" u="none" strike="noStrike" kern="1200" cap="none" normalizeH="0" baseline="0" dirty="0" err="1" smtClean="0">
                          <a:ln>
                            <a:noFill/>
                          </a:ln>
                          <a:solidFill>
                            <a:schemeClr val="tx1"/>
                          </a:solidFill>
                          <a:effectLst/>
                          <a:latin typeface="Arial" pitchFamily="34" charset="0"/>
                          <a:ea typeface="+mn-ea"/>
                          <a:cs typeface="+mn-cs"/>
                        </a:rPr>
                        <a:t>U&amp;C</a:t>
                      </a:r>
                      <a:r>
                        <a:rPr kumimoji="0" lang="en-US" sz="1200" b="0" i="0" u="none" strike="noStrike" kern="1200" cap="none" normalizeH="0" baseline="0" dirty="0" smtClean="0">
                          <a:ln>
                            <a:noFill/>
                          </a:ln>
                          <a:solidFill>
                            <a:schemeClr val="tx1"/>
                          </a:solidFill>
                          <a:effectLst/>
                          <a:latin typeface="Arial" pitchFamily="34" charset="0"/>
                          <a:ea typeface="+mn-ea"/>
                          <a:cs typeface="+mn-cs"/>
                        </a:rPr>
                        <a:t> pricing reviews, </a:t>
                      </a:r>
                      <a:r>
                        <a:rPr lang="en-US" sz="1200" kern="1200" dirty="0" smtClean="0">
                          <a:solidFill>
                            <a:schemeClr val="tx1"/>
                          </a:solidFill>
                          <a:effectLst/>
                          <a:latin typeface="+mn-lt"/>
                          <a:ea typeface="+mn-ea"/>
                          <a:cs typeface="+mn-cs"/>
                        </a:rPr>
                        <a:t>investigative audits,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retrospective </a:t>
                      </a:r>
                      <a:r>
                        <a:rPr lang="en-US" sz="1200" kern="1200" dirty="0" err="1" smtClean="0">
                          <a:solidFill>
                            <a:schemeClr val="tx1"/>
                          </a:solidFill>
                          <a:effectLst/>
                          <a:latin typeface="+mn-lt"/>
                          <a:ea typeface="+mn-ea"/>
                          <a:cs typeface="+mn-cs"/>
                        </a:rPr>
                        <a:t>DUR</a:t>
                      </a:r>
                      <a:r>
                        <a:rPr lang="en-US" sz="1200" kern="1200" dirty="0" smtClean="0">
                          <a:solidFill>
                            <a:schemeClr val="tx1"/>
                          </a:solidFill>
                          <a:effectLst/>
                          <a:latin typeface="+mn-lt"/>
                          <a:ea typeface="+mn-ea"/>
                          <a:cs typeface="+mn-cs"/>
                        </a:rPr>
                        <a:t>, controlled-substance query</a:t>
                      </a:r>
                      <a:endParaRPr kumimoji="0" lang="en-US" sz="1200" b="0" i="0" u="none" strike="noStrike" kern="1200" cap="none" normalizeH="0" baseline="0" dirty="0">
                        <a:ln>
                          <a:noFill/>
                        </a:ln>
                        <a:solidFill>
                          <a:schemeClr val="tx1"/>
                        </a:solidFill>
                        <a:effectLst/>
                        <a:latin typeface="Arial" pitchFamily="34" charset="0"/>
                        <a:ea typeface="+mn-ea"/>
                        <a:cs typeface="+mn-cs"/>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lang="en-US" sz="1200" kern="1200" dirty="0" smtClean="0">
                          <a:solidFill>
                            <a:schemeClr val="tx1"/>
                          </a:solidFill>
                          <a:effectLst/>
                          <a:latin typeface="+mn-lt"/>
                          <a:ea typeface="+mn-ea"/>
                          <a:cs typeface="+mn-cs"/>
                        </a:rPr>
                        <a:t>All network pharmacies are audited electronically, continuously and in real time, perform desktop and on-site audits </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Right to audit included in your standard provider contracts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rgbClr val="000000"/>
                          </a:solidFill>
                          <a:effectLst/>
                          <a:latin typeface="Arial" pitchFamily="34" charset="0"/>
                        </a:rPr>
                        <a:t>Yes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dirty="0" smtClean="0"/>
                        <a:t>Yes</a:t>
                      </a:r>
                      <a:endParaRPr lang="en-US" sz="1200" dirty="0"/>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Yes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Validate transparency during the audit process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lang="en-US" sz="1200" kern="1200" dirty="0" smtClean="0">
                          <a:solidFill>
                            <a:schemeClr val="tx1"/>
                          </a:solidFill>
                          <a:effectLst/>
                          <a:latin typeface="+mn-lt"/>
                          <a:ea typeface="+mn-ea"/>
                          <a:cs typeface="+mn-cs"/>
                        </a:rPr>
                        <a:t>Access to any records that are reasonably necessary to show our compliance with Fund’s contract terms</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kern="1200" dirty="0" smtClean="0">
                          <a:solidFill>
                            <a:schemeClr val="tx1"/>
                          </a:solidFill>
                          <a:effectLst/>
                          <a:latin typeface="+mn-lt"/>
                          <a:ea typeface="+mn-ea"/>
                          <a:cs typeface="+mn-cs"/>
                        </a:rPr>
                        <a:t>Via online auditing process for retail, mail % specialty claims; audit 100% of network claims online at POS</a:t>
                      </a:r>
                      <a:endParaRPr lang="en-US" sz="1200" dirty="0"/>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lang="en-US" sz="1200" kern="1200" dirty="0" smtClean="0">
                          <a:solidFill>
                            <a:schemeClr val="tx1"/>
                          </a:solidFill>
                          <a:effectLst/>
                          <a:latin typeface="+mn-lt"/>
                          <a:ea typeface="+mn-ea"/>
                          <a:cs typeface="+mn-cs"/>
                        </a:rPr>
                        <a:t>The Fund will receive regular claim files for validation of applied pricing, allow the Fund the right to conduct audits, at its expense</a:t>
                      </a:r>
                      <a:r>
                        <a:rPr lang="en-US" sz="1200" kern="1200" baseline="0" dirty="0" smtClean="0">
                          <a:solidFill>
                            <a:schemeClr val="tx1"/>
                          </a:solidFill>
                          <a:effectLst/>
                          <a:latin typeface="+mn-lt"/>
                          <a:ea typeface="+mn-ea"/>
                          <a:cs typeface="+mn-cs"/>
                        </a:rPr>
                        <a:t> (with stipulations)</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Right to audit survives the contract by 3 years after termination</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No, survives 1 year after termination</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a:r>
                        <a:rPr lang="en-US" sz="1200" dirty="0" smtClean="0"/>
                        <a:t>No,</a:t>
                      </a:r>
                      <a:r>
                        <a:rPr lang="en-US" sz="1200" baseline="0" dirty="0" smtClean="0"/>
                        <a:t> survives 18-months after termination</a:t>
                      </a:r>
                      <a:endParaRPr lang="en-US" sz="1200" dirty="0"/>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defRPr/>
                      </a:pPr>
                      <a:r>
                        <a:rPr kumimoji="0" lang="en-US" sz="1200" b="0" i="0" u="none" strike="noStrike" cap="none" normalizeH="0" baseline="0" dirty="0" smtClean="0">
                          <a:ln>
                            <a:noFill/>
                          </a:ln>
                          <a:solidFill>
                            <a:schemeClr val="tx1"/>
                          </a:solidFill>
                          <a:effectLst/>
                          <a:latin typeface="Arial" pitchFamily="34" charset="0"/>
                        </a:rPr>
                        <a:t>No, survives 1 year after termination</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Client reserves the right to select independent auditors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Yes, provided independent, and unbiased third-party auditor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normalizeH="0" baseline="0" dirty="0" smtClean="0">
                          <a:ln>
                            <a:noFill/>
                          </a:ln>
                          <a:solidFill>
                            <a:schemeClr val="tx1"/>
                          </a:solidFill>
                          <a:effectLst/>
                          <a:latin typeface="Arial" pitchFamily="34" charset="0"/>
                          <a:ea typeface="+mn-ea"/>
                          <a:cs typeface="+mn-cs"/>
                        </a:rPr>
                        <a:t>Yes, provided independent, and unbiased third-party auditor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Yes, provided independent, and unbiased third-party auditor </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kern="1200" cap="none" normalizeH="0" baseline="0" dirty="0" smtClean="0">
                          <a:ln>
                            <a:noFill/>
                          </a:ln>
                          <a:solidFill>
                            <a:schemeClr val="tx1"/>
                          </a:solidFill>
                          <a:effectLst/>
                          <a:latin typeface="Arial" pitchFamily="34" charset="0"/>
                          <a:ea typeface="+mn-ea"/>
                          <a:cs typeface="+mn-cs"/>
                        </a:rPr>
                        <a:t>Review all drug manufacturer rebate contracts accounting for 5% or more of the Fund’s rebate guarantees</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lang="en-US" sz="1200" kern="1200" dirty="0" smtClean="0">
                          <a:solidFill>
                            <a:schemeClr val="tx1"/>
                          </a:solidFill>
                          <a:effectLst/>
                          <a:latin typeface="+mn-lt"/>
                          <a:ea typeface="+mn-ea"/>
                          <a:cs typeface="+mn-cs"/>
                        </a:rPr>
                        <a:t>Fund can audit pharmaceutical manufacturer rebate contracts on annual basis to validate 50% of total rebate payments </a:t>
                      </a:r>
                      <a:endParaRPr kumimoji="0" lang="en-US" sz="1200" b="0" i="0" u="none" strike="noStrike" cap="none" normalizeH="0" baseline="0" dirty="0" smtClean="0">
                        <a:ln>
                          <a:noFill/>
                        </a:ln>
                        <a:solidFill>
                          <a:srgbClr val="000000"/>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Yes, pending confidentiality agreement</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Arial" pitchFamily="34" charset="0"/>
                        </a:rPr>
                        <a:t>Yes, pending confidentiality agreement</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397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Select month to conduct audit with 90-day notice from Fund</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alpha val="50000"/>
                      </a:schemeClr>
                    </a:solidFill>
                  </a:tcPr>
                </a:tc>
                <a:tc>
                  <a:txBody>
                    <a:bodyPr/>
                    <a:lstStyle/>
                    <a:p>
                      <a:pPr marL="0" marR="0" lvl="0" indent="0" algn="ctr" defTabSz="914400" rtl="0" eaLnBrk="0" fontAlgn="base" latinLnBrk="0" hangingPunct="0">
                        <a:lnSpc>
                          <a:spcPct val="90000"/>
                        </a:lnSpc>
                        <a:spcBef>
                          <a:spcPct val="65000"/>
                        </a:spcBef>
                        <a:spcAft>
                          <a:spcPct val="0"/>
                        </a:spcAft>
                        <a:buClr>
                          <a:schemeClr val="folHlink"/>
                        </a:buClr>
                        <a:buSzTx/>
                        <a:buFont typeface="Wingdings" pitchFamily="34" charset="2"/>
                        <a:buNone/>
                        <a:tabLst/>
                      </a:pPr>
                      <a:r>
                        <a:rPr kumimoji="0" lang="en-US" sz="1200" b="0" i="0" u="none" strike="noStrike" cap="none" normalizeH="0" baseline="0" dirty="0" smtClean="0">
                          <a:ln>
                            <a:noFill/>
                          </a:ln>
                          <a:solidFill>
                            <a:srgbClr val="000000"/>
                          </a:solidFill>
                          <a:effectLst/>
                          <a:latin typeface="Arial" pitchFamily="34" charset="0"/>
                        </a:rPr>
                        <a:t>Yes, recommend conducting audits Jan – Sept</a:t>
                      </a: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normalizeH="0" baseline="0" dirty="0" smtClean="0">
                          <a:ln>
                            <a:noFill/>
                          </a:ln>
                          <a:solidFill>
                            <a:srgbClr val="000000"/>
                          </a:solidFill>
                          <a:effectLst/>
                          <a:latin typeface="Arial" pitchFamily="34" charset="0"/>
                        </a:rPr>
                        <a:t>Yes, excluding Dec and Jan</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sz="1200" b="0" i="0" u="none" strike="noStrike" cap="none" normalizeH="0" baseline="0" dirty="0" smtClean="0">
                          <a:ln>
                            <a:noFill/>
                          </a:ln>
                          <a:solidFill>
                            <a:srgbClr val="000000"/>
                          </a:solidFill>
                          <a:effectLst/>
                          <a:latin typeface="Arial" pitchFamily="34" charset="0"/>
                        </a:rPr>
                        <a:t>Yes, excluding Dec and Jan</a:t>
                      </a:r>
                      <a:endParaRPr kumimoji="0" lang="en-US" sz="1200" b="0" i="0" u="none" strike="noStrike" cap="none" normalizeH="0" baseline="0" dirty="0" smtClean="0">
                        <a:ln>
                          <a:noFill/>
                        </a:ln>
                        <a:solidFill>
                          <a:schemeClr val="tx1"/>
                        </a:solidFill>
                        <a:effectLst/>
                        <a:latin typeface="Arial" pitchFamily="34" charset="0"/>
                      </a:endParaRPr>
                    </a:p>
                  </a:txBody>
                  <a:tcPr marL="27432" marR="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2816646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lide Number Placeholder 2"/>
          <p:cNvSpPr>
            <a:spLocks noGrp="1"/>
          </p:cNvSpPr>
          <p:nvPr>
            <p:ph type="sldNum" sz="quarter" idx="10"/>
          </p:nvPr>
        </p:nvSpPr>
        <p:spPr/>
        <p:txBody>
          <a:bodyPr/>
          <a:lstStyle/>
          <a:p>
            <a:fld id="{2F97C3F6-581F-40D9-B18C-E4D42F5D42FF}" type="slidenum">
              <a:rPr lang="en-US"/>
              <a:pPr/>
              <a:t>25</a:t>
            </a:fld>
            <a:endParaRPr lang="en-US"/>
          </a:p>
        </p:txBody>
      </p:sp>
      <p:sp>
        <p:nvSpPr>
          <p:cNvPr id="299010" name="Rectangle 2"/>
          <p:cNvSpPr>
            <a:spLocks noGrp="1" noChangeArrowheads="1"/>
          </p:cNvSpPr>
          <p:nvPr>
            <p:ph type="title"/>
          </p:nvPr>
        </p:nvSpPr>
        <p:spPr/>
        <p:txBody>
          <a:bodyPr/>
          <a:lstStyle/>
          <a:p>
            <a:r>
              <a:rPr lang="en-US" dirty="0"/>
              <a:t>Year-by-Year Component Guarantees</a:t>
            </a:r>
            <a:br>
              <a:rPr lang="en-US" dirty="0"/>
            </a:br>
            <a:r>
              <a:rPr lang="en-US" b="0" i="1" dirty="0"/>
              <a:t>Retail (30-day supply)</a:t>
            </a:r>
          </a:p>
        </p:txBody>
      </p:sp>
      <p:graphicFrame>
        <p:nvGraphicFramePr>
          <p:cNvPr id="299234" name="Group 226"/>
          <p:cNvGraphicFramePr>
            <a:graphicFrameLocks noGrp="1"/>
          </p:cNvGraphicFramePr>
          <p:nvPr>
            <p:extLst>
              <p:ext uri="{D42A27DB-BD31-4B8C-83A1-F6EECF244321}">
                <p14:modId xmlns:p14="http://schemas.microsoft.com/office/powerpoint/2010/main" xmlns="" val="1085440185"/>
              </p:ext>
            </p:extLst>
          </p:nvPr>
        </p:nvGraphicFramePr>
        <p:xfrm>
          <a:off x="1981201" y="1219200"/>
          <a:ext cx="5638800" cy="4974336"/>
        </p:xfrm>
        <a:graphic>
          <a:graphicData uri="http://schemas.openxmlformats.org/drawingml/2006/table">
            <a:tbl>
              <a:tblPr/>
              <a:tblGrid>
                <a:gridCol w="1745805"/>
                <a:gridCol w="985584"/>
                <a:gridCol w="850010"/>
                <a:gridCol w="990600"/>
                <a:gridCol w="1066801"/>
              </a:tblGrid>
              <a:tr h="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 Retail 30</a:t>
                      </a: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Current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1" u="none" strike="noStrike" kern="1200" dirty="0" err="1" smtClean="0">
                          <a:solidFill>
                            <a:schemeClr val="tx1"/>
                          </a:solidFill>
                          <a:effectLst/>
                          <a:latin typeface="+mn-lt"/>
                          <a:ea typeface="+mn-ea"/>
                          <a:cs typeface="+mn-cs"/>
                        </a:rPr>
                        <a:t>informedRx</a:t>
                      </a:r>
                      <a:r>
                        <a:rPr lang="en-US" sz="1200" b="1" i="1" u="none" strike="noStrike" kern="1200" dirty="0" smtClean="0">
                          <a:solidFill>
                            <a:schemeClr val="tx1"/>
                          </a:solidFill>
                          <a:effectLst/>
                          <a:latin typeface="+mn-lt"/>
                          <a:ea typeface="+mn-ea"/>
                          <a:cs typeface="+mn-cs"/>
                        </a:rPr>
                        <a: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Achieved</a:t>
                      </a:r>
                    </a:p>
                  </a:txBody>
                  <a:tcPr marL="27432" marR="27432" marT="18288" marB="18288"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smtClean="0">
                          <a:solidFill>
                            <a:schemeClr val="tx1"/>
                          </a:solidFill>
                          <a:effectLst/>
                          <a:latin typeface="+mn-lt"/>
                        </a:rPr>
                        <a:t>Express Scripts</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1" u="none" strike="noStrike" dirty="0" err="1" smtClean="0">
                          <a:solidFill>
                            <a:schemeClr val="tx1"/>
                          </a:solidFill>
                          <a:effectLst/>
                          <a:latin typeface="+mn-lt"/>
                        </a:rPr>
                        <a:t>informedRx</a:t>
                      </a:r>
                      <a:endParaRPr lang="en-US" sz="1200" b="1" i="1"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err="1" smtClean="0">
                          <a:solidFill>
                            <a:schemeClr val="tx1"/>
                          </a:solidFill>
                          <a:effectLst/>
                          <a:latin typeface="+mn-lt"/>
                        </a:rPr>
                        <a:t>OptumRx</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Brand AWP Discount</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j-lt"/>
                      </a:endParaRPr>
                    </a:p>
                  </a:txBody>
                  <a:tcPr marL="27432" marR="27432" marT="18288" marB="18288" anchor="b"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mn-lt"/>
                          <a:cs typeface="Arial" pitchFamily="34" charset="0"/>
                        </a:rPr>
                        <a:t> </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mn-lt"/>
                          <a:cs typeface="Arial" pitchFamily="34" charset="0"/>
                        </a:rPr>
                        <a:t> </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 </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13.55%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15.12%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14.80%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13.55%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15.21%</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14.80%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13.55%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15.26%</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13.80%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14.80%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Brand Dispensing Fee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$1.56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$0.41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$1.56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$0.38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$1.56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$0.37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$1.40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Generic AWP Discount</a:t>
                      </a:r>
                      <a:endParaRPr kumimoji="0" lang="en-US" sz="1200" b="1"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69.92%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74.50%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76.63%</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69.92%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74.50%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77.67%</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69.92%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74.50%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78.66%</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Generic Dispensing Fee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$1.61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$1.61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$0.42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$1.61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$0.41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$1.40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Guaranteed Rebate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$9.50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$22.53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$10.25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$23.09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$9.50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$23.33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$10.25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$20.75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$9.50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$22.19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$10.25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$21.47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lide Number Placeholder 2"/>
          <p:cNvSpPr>
            <a:spLocks noGrp="1"/>
          </p:cNvSpPr>
          <p:nvPr>
            <p:ph type="sldNum" sz="quarter" idx="10"/>
          </p:nvPr>
        </p:nvSpPr>
        <p:spPr/>
        <p:txBody>
          <a:bodyPr/>
          <a:lstStyle/>
          <a:p>
            <a:fld id="{2F97C3F6-581F-40D9-B18C-E4D42F5D42FF}" type="slidenum">
              <a:rPr lang="en-US"/>
              <a:pPr/>
              <a:t>26</a:t>
            </a:fld>
            <a:endParaRPr lang="en-US"/>
          </a:p>
        </p:txBody>
      </p:sp>
      <p:sp>
        <p:nvSpPr>
          <p:cNvPr id="299010" name="Rectangle 2"/>
          <p:cNvSpPr>
            <a:spLocks noGrp="1" noChangeArrowheads="1"/>
          </p:cNvSpPr>
          <p:nvPr>
            <p:ph type="title"/>
          </p:nvPr>
        </p:nvSpPr>
        <p:spPr/>
        <p:txBody>
          <a:bodyPr/>
          <a:lstStyle/>
          <a:p>
            <a:r>
              <a:rPr lang="en-US" dirty="0"/>
              <a:t>Year-by-Year Component Guarantees</a:t>
            </a:r>
            <a:br>
              <a:rPr lang="en-US" dirty="0"/>
            </a:br>
            <a:r>
              <a:rPr lang="en-US" b="0" i="1" dirty="0"/>
              <a:t>Retail </a:t>
            </a:r>
            <a:r>
              <a:rPr lang="en-US" b="0" i="1" dirty="0" smtClean="0"/>
              <a:t>(90-day </a:t>
            </a:r>
            <a:r>
              <a:rPr lang="en-US" b="0" i="1" dirty="0"/>
              <a:t>supply)</a:t>
            </a:r>
          </a:p>
        </p:txBody>
      </p:sp>
      <p:graphicFrame>
        <p:nvGraphicFramePr>
          <p:cNvPr id="5" name="Group 226"/>
          <p:cNvGraphicFramePr>
            <a:graphicFrameLocks noGrp="1"/>
          </p:cNvGraphicFramePr>
          <p:nvPr>
            <p:extLst>
              <p:ext uri="{D42A27DB-BD31-4B8C-83A1-F6EECF244321}">
                <p14:modId xmlns:p14="http://schemas.microsoft.com/office/powerpoint/2010/main" xmlns="" val="3777779667"/>
              </p:ext>
            </p:extLst>
          </p:nvPr>
        </p:nvGraphicFramePr>
        <p:xfrm>
          <a:off x="1904999" y="1219200"/>
          <a:ext cx="5334000" cy="4974336"/>
        </p:xfrm>
        <a:graphic>
          <a:graphicData uri="http://schemas.openxmlformats.org/drawingml/2006/table">
            <a:tbl>
              <a:tblPr/>
              <a:tblGrid>
                <a:gridCol w="1693802"/>
                <a:gridCol w="999868"/>
                <a:gridCol w="862329"/>
                <a:gridCol w="927653"/>
                <a:gridCol w="850348"/>
              </a:tblGrid>
              <a:tr h="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 Retail 90</a:t>
                      </a: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Current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1" u="none" strike="noStrike" kern="1200" dirty="0" err="1" smtClean="0">
                          <a:solidFill>
                            <a:schemeClr val="tx1"/>
                          </a:solidFill>
                          <a:effectLst/>
                          <a:latin typeface="+mn-lt"/>
                          <a:ea typeface="+mn-ea"/>
                          <a:cs typeface="+mn-cs"/>
                        </a:rPr>
                        <a:t>informedRx</a:t>
                      </a:r>
                      <a:r>
                        <a:rPr lang="en-US" sz="1200" b="1" i="0" u="none" strike="noStrike" kern="1200" dirty="0" smtClean="0">
                          <a:solidFill>
                            <a:schemeClr val="tx1"/>
                          </a:solidFill>
                          <a:effectLst/>
                          <a:latin typeface="+mn-lt"/>
                          <a:ea typeface="+mn-ea"/>
                          <a:cs typeface="+mn-cs"/>
                        </a:rPr>
                        <a: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Achieved</a:t>
                      </a:r>
                    </a:p>
                  </a:txBody>
                  <a:tcPr marL="27432" marR="27432" marT="18288" marB="18288"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smtClean="0">
                          <a:solidFill>
                            <a:schemeClr val="tx1"/>
                          </a:solidFill>
                          <a:effectLst/>
                          <a:latin typeface="+mn-lt"/>
                        </a:rPr>
                        <a:t>Express Scripts</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1" u="none" strike="noStrike" dirty="0" err="1" smtClean="0">
                          <a:solidFill>
                            <a:schemeClr val="tx1"/>
                          </a:solidFill>
                          <a:effectLst/>
                          <a:latin typeface="+mn-lt"/>
                        </a:rPr>
                        <a:t>informedRx</a:t>
                      </a:r>
                      <a:endParaRPr lang="en-US" sz="1200" b="1" i="1"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err="1" smtClean="0">
                          <a:solidFill>
                            <a:schemeClr val="tx1"/>
                          </a:solidFill>
                          <a:effectLst/>
                          <a:latin typeface="+mn-lt"/>
                        </a:rPr>
                        <a:t>OptumRx</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Brand AWP Discount</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j-lt"/>
                      </a:endParaRPr>
                    </a:p>
                  </a:txBody>
                  <a:tcPr marL="27432" marR="27432" marT="18288" marB="18288" anchor="b"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mn-lt"/>
                          <a:cs typeface="Arial" pitchFamily="34" charset="0"/>
                        </a:rPr>
                        <a:t> </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mn-lt"/>
                          <a:cs typeface="Arial" pitchFamily="34" charset="0"/>
                        </a:rPr>
                        <a:t> </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 </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13.02%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18.92%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18.30%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13.02%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19.08%</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18.30%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13.02%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19.15%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13.80%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18.30%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Brand Dispensing Fee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$0.15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$2.00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$0.13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$0.12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$2.00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Generic AWP Discount</a:t>
                      </a:r>
                      <a:endParaRPr kumimoji="0" lang="en-US" sz="1200" b="1"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72.80%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74.50%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76.63%</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72.80%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74.50%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77.67%</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72.80%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74.50%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71.00%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78.66%</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Generic Dispensing Fee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$1.57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$0.20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$1.57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$0.20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$1.57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$0.19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$2.00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Guaranteed Rebate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$9.50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$60.83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$10.25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$64.62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$9.50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$62.98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$10.25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$54.41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$9.50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$59.91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$10.25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$58.20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0948627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lide Number Placeholder 2"/>
          <p:cNvSpPr>
            <a:spLocks noGrp="1"/>
          </p:cNvSpPr>
          <p:nvPr>
            <p:ph type="sldNum" sz="quarter" idx="10"/>
          </p:nvPr>
        </p:nvSpPr>
        <p:spPr/>
        <p:txBody>
          <a:bodyPr/>
          <a:lstStyle/>
          <a:p>
            <a:fld id="{2F97C3F6-581F-40D9-B18C-E4D42F5D42FF}" type="slidenum">
              <a:rPr lang="en-US"/>
              <a:pPr/>
              <a:t>27</a:t>
            </a:fld>
            <a:endParaRPr lang="en-US"/>
          </a:p>
        </p:txBody>
      </p:sp>
      <p:sp>
        <p:nvSpPr>
          <p:cNvPr id="299010" name="Rectangle 2"/>
          <p:cNvSpPr>
            <a:spLocks noGrp="1" noChangeArrowheads="1"/>
          </p:cNvSpPr>
          <p:nvPr>
            <p:ph type="title"/>
          </p:nvPr>
        </p:nvSpPr>
        <p:spPr/>
        <p:txBody>
          <a:bodyPr/>
          <a:lstStyle/>
          <a:p>
            <a:r>
              <a:rPr lang="en-US" dirty="0"/>
              <a:t>Year-by-Year Component Guarantees</a:t>
            </a:r>
            <a:br>
              <a:rPr lang="en-US" dirty="0"/>
            </a:br>
            <a:r>
              <a:rPr lang="en-US" b="0" i="1" dirty="0" smtClean="0"/>
              <a:t>Mail Order</a:t>
            </a:r>
            <a:endParaRPr lang="en-US" b="0" i="1" dirty="0"/>
          </a:p>
        </p:txBody>
      </p:sp>
      <p:graphicFrame>
        <p:nvGraphicFramePr>
          <p:cNvPr id="5" name="Group 226"/>
          <p:cNvGraphicFramePr>
            <a:graphicFrameLocks noGrp="1"/>
          </p:cNvGraphicFramePr>
          <p:nvPr>
            <p:extLst>
              <p:ext uri="{D42A27DB-BD31-4B8C-83A1-F6EECF244321}">
                <p14:modId xmlns:p14="http://schemas.microsoft.com/office/powerpoint/2010/main" xmlns="" val="3632797615"/>
              </p:ext>
            </p:extLst>
          </p:nvPr>
        </p:nvGraphicFramePr>
        <p:xfrm>
          <a:off x="1981201" y="1219200"/>
          <a:ext cx="5333999" cy="4974336"/>
        </p:xfrm>
        <a:graphic>
          <a:graphicData uri="http://schemas.openxmlformats.org/drawingml/2006/table">
            <a:tbl>
              <a:tblPr/>
              <a:tblGrid>
                <a:gridCol w="1745805"/>
                <a:gridCol w="985584"/>
                <a:gridCol w="850010"/>
                <a:gridCol w="914400"/>
                <a:gridCol w="838200"/>
              </a:tblGrid>
              <a:tr h="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 Mail Order</a:t>
                      </a: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Current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1" u="none" strike="noStrike" kern="1200" dirty="0" err="1" smtClean="0">
                          <a:solidFill>
                            <a:schemeClr val="tx1"/>
                          </a:solidFill>
                          <a:effectLst/>
                          <a:latin typeface="+mn-lt"/>
                          <a:ea typeface="+mn-ea"/>
                          <a:cs typeface="+mn-cs"/>
                        </a:rPr>
                        <a:t>informedRx</a:t>
                      </a:r>
                      <a:r>
                        <a:rPr lang="en-US" sz="1200" b="1" i="0" u="none" strike="noStrike" kern="1200" dirty="0" smtClean="0">
                          <a:solidFill>
                            <a:schemeClr val="tx1"/>
                          </a:solidFill>
                          <a:effectLst/>
                          <a:latin typeface="+mn-lt"/>
                          <a:ea typeface="+mn-ea"/>
                          <a:cs typeface="+mn-cs"/>
                        </a:rPr>
                        <a: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Achieved</a:t>
                      </a:r>
                    </a:p>
                  </a:txBody>
                  <a:tcPr marL="27432" marR="27432" marT="18288" marB="18288"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smtClean="0">
                          <a:solidFill>
                            <a:schemeClr val="tx1"/>
                          </a:solidFill>
                          <a:effectLst/>
                          <a:latin typeface="+mn-lt"/>
                        </a:rPr>
                        <a:t>Express Scripts</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1" u="none" strike="noStrike" dirty="0" err="1" smtClean="0">
                          <a:solidFill>
                            <a:schemeClr val="tx1"/>
                          </a:solidFill>
                          <a:effectLst/>
                          <a:latin typeface="+mn-lt"/>
                        </a:rPr>
                        <a:t>informedRx</a:t>
                      </a:r>
                      <a:endParaRPr lang="en-US" sz="1200" b="1" i="1"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err="1" smtClean="0">
                          <a:solidFill>
                            <a:schemeClr val="tx1"/>
                          </a:solidFill>
                          <a:effectLst/>
                          <a:latin typeface="+mn-lt"/>
                        </a:rPr>
                        <a:t>OptumRx</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Brand AWP Discount</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j-lt"/>
                      </a:endParaRPr>
                    </a:p>
                  </a:txBody>
                  <a:tcPr marL="27432" marR="27432" marT="18288" marB="18288" anchor="b"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mn-lt"/>
                          <a:cs typeface="Arial" pitchFamily="34" charset="0"/>
                        </a:rPr>
                        <a:t> </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mn-lt"/>
                          <a:cs typeface="Arial" pitchFamily="34" charset="0"/>
                        </a:rPr>
                        <a:t> </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 </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19.62%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21.00%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19.62%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21.00%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19.62%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21.00%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21.00%</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Brand Dispensing Fee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$0.00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Generic AWP Discount</a:t>
                      </a:r>
                      <a:endParaRPr kumimoji="0" lang="en-US" sz="1200" b="1"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69.85%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77.50%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73.00%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78.55%</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69.85%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77.50%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73.00%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78.97%</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69.85%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77.50%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73.00%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79.37%</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Generic Dispensing Fee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r>
                        <a:rPr lang="en-US" sz="1200" b="0" i="0" u="none" strike="noStrike" dirty="0">
                          <a:solidFill>
                            <a:schemeClr val="tx1"/>
                          </a:solidFill>
                          <a:effectLst/>
                          <a:latin typeface="+mn-lt"/>
                        </a:rPr>
                        <a:t> </a:t>
                      </a: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$1.45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$0.00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Guaranteed Rebate per Rx</a:t>
                      </a:r>
                      <a:endParaRPr kumimoji="0" lang="en-US" sz="1200" b="0" i="0" u="none" strike="noStrike" cap="none" normalizeH="0" baseline="0" dirty="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hMerge="1">
                  <a:txBody>
                    <a:bodyPr/>
                    <a:lstStyle/>
                    <a:p>
                      <a:pPr algn="ctr" fontAlgn="b"/>
                      <a:endParaRPr lang="en-US" sz="1200" b="0" i="0" u="none" strike="noStrike" dirty="0">
                        <a:solidFill>
                          <a:schemeClr val="tx1"/>
                        </a:solidFill>
                        <a:effectLst/>
                        <a:latin typeface="+mj-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a:noFill/>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c>
                  <a:txBody>
                    <a:bodyPr/>
                    <a:lstStyle/>
                    <a:p>
                      <a:pPr algn="ctr" fontAlgn="b"/>
                      <a:endParaRPr lang="en-US" sz="1200" b="0" i="0" u="none" strike="noStrike" dirty="0">
                        <a:solidFill>
                          <a:schemeClr val="tx1"/>
                        </a:solidFill>
                        <a:effectLst/>
                        <a:latin typeface="+mn-lt"/>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C9CAC8"/>
                    </a:solid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1</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$67.58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$43.00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$83.85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2</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$69.98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$43.00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$66.57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mn-lt"/>
                          <a:cs typeface="Arial" pitchFamily="34" charset="0"/>
                        </a:rPr>
                        <a:t>Year 3</a:t>
                      </a:r>
                      <a:endParaRPr kumimoji="0" lang="en-US" sz="1200" b="0" i="0" u="none" strike="noStrike" cap="none" normalizeH="0" baseline="0" smtClean="0">
                        <a:ln>
                          <a:noFill/>
                        </a:ln>
                        <a:solidFill>
                          <a:schemeClr val="tx1"/>
                        </a:solidFill>
                        <a:effectLst/>
                        <a:latin typeface="+mn-lt"/>
                      </a:endParaRPr>
                    </a:p>
                  </a:txBody>
                  <a:tcPr marL="27432" marR="27432" marT="18288" marB="18288" anchor="ctr" horzOverflow="overflow">
                    <a:lnL w="12700" cap="flat" cmpd="sng" algn="ctr">
                      <a:solidFill>
                        <a:schemeClr val="tx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$20.00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$66.56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a:effectLst/>
                          <a:latin typeface="+mn-lt"/>
                        </a:rPr>
                        <a:t>$43.00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t"/>
                      <a:r>
                        <a:rPr lang="en-US" sz="1200" b="0" i="0" u="none" strike="noStrike" dirty="0">
                          <a:effectLst/>
                          <a:latin typeface="+mn-lt"/>
                        </a:rPr>
                        <a:t>$66.37 </a:t>
                      </a:r>
                    </a:p>
                  </a:txBody>
                  <a:tcPr marL="0" marR="0" marT="0" marB="0" anchor="ctr">
                    <a:lnL w="6350" cap="flat" cmpd="sng" algn="ctr">
                      <a:solidFill>
                        <a:srgbClr val="616365"/>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616365"/>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4961245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Number Placeholder 3"/>
          <p:cNvSpPr>
            <a:spLocks noGrp="1"/>
          </p:cNvSpPr>
          <p:nvPr>
            <p:ph type="sldNum" sz="quarter" idx="10"/>
          </p:nvPr>
        </p:nvSpPr>
        <p:spPr/>
        <p:txBody>
          <a:bodyPr/>
          <a:lstStyle/>
          <a:p>
            <a:fld id="{9BED4752-26C3-4AA2-96CA-804E2D293FD1}" type="slidenum">
              <a:rPr lang="en-US"/>
              <a:pPr/>
              <a:t>28</a:t>
            </a:fld>
            <a:endParaRPr lang="en-US"/>
          </a:p>
        </p:txBody>
      </p:sp>
      <p:sp>
        <p:nvSpPr>
          <p:cNvPr id="304213" name="Rectangle 85"/>
          <p:cNvSpPr>
            <a:spLocks noGrp="1" noChangeArrowheads="1"/>
          </p:cNvSpPr>
          <p:nvPr>
            <p:ph type="title"/>
          </p:nvPr>
        </p:nvSpPr>
        <p:spPr/>
        <p:txBody>
          <a:bodyPr/>
          <a:lstStyle/>
          <a:p>
            <a:r>
              <a:rPr lang="en-US" dirty="0"/>
              <a:t>Year-by-Year Component Guarantees</a:t>
            </a:r>
            <a:br>
              <a:rPr lang="en-US" dirty="0"/>
            </a:br>
            <a:r>
              <a:rPr lang="en-US" b="0" i="1" dirty="0"/>
              <a:t>Administrative Fee</a:t>
            </a:r>
          </a:p>
        </p:txBody>
      </p:sp>
      <p:sp>
        <p:nvSpPr>
          <p:cNvPr id="304214" name="Rectangle 86"/>
          <p:cNvSpPr>
            <a:spLocks noGrp="1" noChangeArrowheads="1"/>
          </p:cNvSpPr>
          <p:nvPr>
            <p:ph type="body" idx="1"/>
          </p:nvPr>
        </p:nvSpPr>
        <p:spPr>
          <a:xfrm>
            <a:off x="228600" y="3581400"/>
            <a:ext cx="8610600" cy="2440172"/>
          </a:xfrm>
        </p:spPr>
        <p:txBody>
          <a:bodyPr/>
          <a:lstStyle/>
          <a:p>
            <a:r>
              <a:rPr lang="en-US" dirty="0"/>
              <a:t>All proposers provided a pass-through pricing </a:t>
            </a:r>
            <a:r>
              <a:rPr lang="en-US" dirty="0" smtClean="0"/>
              <a:t>proposal for an all-inclusive administrative fee on a per Rx basis</a:t>
            </a:r>
          </a:p>
          <a:p>
            <a:r>
              <a:rPr lang="en-US" dirty="0" smtClean="0"/>
              <a:t>Pass-through </a:t>
            </a:r>
            <a:r>
              <a:rPr lang="en-US" dirty="0"/>
              <a:t>proposals </a:t>
            </a:r>
            <a:r>
              <a:rPr lang="en-US" dirty="0" smtClean="0"/>
              <a:t>eliminate any “spread”  </a:t>
            </a:r>
            <a:r>
              <a:rPr lang="en-US" dirty="0"/>
              <a:t>at the retail pharmacies and provide </a:t>
            </a:r>
            <a:r>
              <a:rPr lang="en-US" dirty="0" smtClean="0"/>
              <a:t>the Fund with </a:t>
            </a:r>
            <a:r>
              <a:rPr lang="en-US" dirty="0"/>
              <a:t>100% of the pharmaceutical manufacturer rebates earned by </a:t>
            </a:r>
            <a:r>
              <a:rPr lang="en-US" dirty="0" smtClean="0"/>
              <a:t>UFCW Local 1500 claims</a:t>
            </a:r>
          </a:p>
        </p:txBody>
      </p:sp>
      <p:graphicFrame>
        <p:nvGraphicFramePr>
          <p:cNvPr id="304316" name="Group 188"/>
          <p:cNvGraphicFramePr>
            <a:graphicFrameLocks noGrp="1"/>
          </p:cNvGraphicFramePr>
          <p:nvPr>
            <p:extLst>
              <p:ext uri="{D42A27DB-BD31-4B8C-83A1-F6EECF244321}">
                <p14:modId xmlns:p14="http://schemas.microsoft.com/office/powerpoint/2010/main" xmlns="" val="225027580"/>
              </p:ext>
            </p:extLst>
          </p:nvPr>
        </p:nvGraphicFramePr>
        <p:xfrm>
          <a:off x="2080845" y="1475232"/>
          <a:ext cx="5048773" cy="1490472"/>
        </p:xfrm>
        <a:graphic>
          <a:graphicData uri="http://schemas.openxmlformats.org/drawingml/2006/table">
            <a:tbl>
              <a:tblPr/>
              <a:tblGrid>
                <a:gridCol w="1572846"/>
                <a:gridCol w="986726"/>
                <a:gridCol w="756139"/>
                <a:gridCol w="889000"/>
                <a:gridCol w="844062"/>
              </a:tblGrid>
              <a:tr h="244475">
                <a:tc>
                  <a:txBody>
                    <a:bodyPr/>
                    <a:lstStyle/>
                    <a:p>
                      <a:pPr marL="0" marR="0" lvl="0" indent="0" algn="ctr" defTabSz="914400" rtl="0" eaLnBrk="0" fontAlgn="base" latinLnBrk="0" hangingPunct="0">
                        <a:lnSpc>
                          <a:spcPct val="100000"/>
                        </a:lnSpc>
                        <a:spcBef>
                          <a:spcPts val="0"/>
                        </a:spcBef>
                        <a:spcAft>
                          <a:spcPct val="0"/>
                        </a:spcAft>
                        <a:buClr>
                          <a:schemeClr val="folHlink"/>
                        </a:buClr>
                        <a:buSzTx/>
                        <a:buFont typeface="Wingdings" pitchFamily="34" charset="2"/>
                        <a:buNone/>
                        <a:tabLst/>
                      </a:pPr>
                      <a:r>
                        <a:rPr kumimoji="0" lang="en-US" sz="1200" b="1" i="0" u="none" strike="noStrike" kern="1200" cap="none" normalizeH="0" baseline="0" dirty="0" smtClean="0">
                          <a:ln>
                            <a:noFill/>
                          </a:ln>
                          <a:solidFill>
                            <a:schemeClr val="tx1"/>
                          </a:solidFill>
                          <a:effectLst/>
                          <a:latin typeface="Arial" pitchFamily="34" charset="0"/>
                          <a:ea typeface="+mn-ea"/>
                          <a:cs typeface="Arial" pitchFamily="34" charset="0"/>
                        </a:rPr>
                        <a:t>Proposed Administrative Fee </a:t>
                      </a:r>
                    </a:p>
                    <a:p>
                      <a:pPr marL="0" marR="0" lvl="0" indent="0" algn="ctr" defTabSz="914400" rtl="0" eaLnBrk="0" fontAlgn="base" latinLnBrk="0" hangingPunct="0">
                        <a:lnSpc>
                          <a:spcPct val="100000"/>
                        </a:lnSpc>
                        <a:spcBef>
                          <a:spcPts val="0"/>
                        </a:spcBef>
                        <a:spcAft>
                          <a:spcPct val="0"/>
                        </a:spcAft>
                        <a:buClr>
                          <a:schemeClr val="folHlink"/>
                        </a:buClr>
                        <a:buSzTx/>
                        <a:buFont typeface="Wingdings" pitchFamily="34" charset="2"/>
                        <a:buNone/>
                        <a:tabLst/>
                      </a:pPr>
                      <a:r>
                        <a:rPr kumimoji="0" lang="en-US" sz="1200" b="1" i="0" u="none" strike="noStrike" kern="1200" cap="none" normalizeH="0" baseline="0" dirty="0" smtClean="0">
                          <a:ln>
                            <a:noFill/>
                          </a:ln>
                          <a:solidFill>
                            <a:schemeClr val="tx1"/>
                          </a:solidFill>
                          <a:effectLst/>
                          <a:latin typeface="Arial" pitchFamily="34" charset="0"/>
                          <a:ea typeface="+mn-ea"/>
                          <a:cs typeface="Arial" pitchFamily="34" charset="0"/>
                        </a:rPr>
                        <a:t>Per Rx</a:t>
                      </a:r>
                    </a:p>
                  </a:txBody>
                  <a:tcPr anchor="b"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0" u="none" strike="noStrike" kern="1200" dirty="0" smtClean="0">
                          <a:solidFill>
                            <a:schemeClr val="tx1"/>
                          </a:solidFill>
                          <a:effectLst/>
                          <a:latin typeface="+mn-lt"/>
                          <a:ea typeface="+mn-ea"/>
                          <a:cs typeface="+mn-cs"/>
                        </a:rPr>
                        <a:t>Current </a:t>
                      </a:r>
                    </a:p>
                    <a:p>
                      <a:pPr marL="0" marR="0" lvl="0" indent="0" algn="ctr" defTabSz="914400" rtl="0" eaLnBrk="1" fontAlgn="ctr" latinLnBrk="0" hangingPunct="1">
                        <a:lnSpc>
                          <a:spcPct val="100000"/>
                        </a:lnSpc>
                        <a:spcBef>
                          <a:spcPts val="0"/>
                        </a:spcBef>
                        <a:spcAft>
                          <a:spcPct val="0"/>
                        </a:spcAft>
                        <a:buClr>
                          <a:schemeClr val="folHlink"/>
                        </a:buClr>
                        <a:buSzTx/>
                        <a:buFont typeface="Wingdings" pitchFamily="34" charset="2"/>
                        <a:buNone/>
                        <a:tabLst/>
                      </a:pPr>
                      <a:r>
                        <a:rPr lang="en-US" sz="1200" b="1" i="1" u="none" strike="noStrike" kern="1200" dirty="0" err="1" smtClean="0">
                          <a:solidFill>
                            <a:schemeClr val="tx1"/>
                          </a:solidFill>
                          <a:effectLst/>
                          <a:latin typeface="+mn-lt"/>
                          <a:ea typeface="+mn-ea"/>
                          <a:cs typeface="+mn-cs"/>
                        </a:rPr>
                        <a:t>informedRx</a:t>
                      </a:r>
                      <a:endParaRPr lang="en-US" sz="1200" b="1" i="1" u="none" strike="noStrike" kern="1200" dirty="0" smtClean="0">
                        <a:solidFill>
                          <a:schemeClr val="tx1"/>
                        </a:solidFill>
                        <a:effectLst/>
                        <a:latin typeface="+mn-lt"/>
                        <a:ea typeface="+mn-ea"/>
                        <a:cs typeface="+mn-cs"/>
                      </a:endParaRPr>
                    </a:p>
                  </a:txBody>
                  <a:tcPr marL="27432" marR="27432" marT="18288" marB="18288"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smtClean="0">
                          <a:solidFill>
                            <a:schemeClr val="tx1"/>
                          </a:solidFill>
                          <a:effectLst/>
                          <a:latin typeface="+mn-lt"/>
                        </a:rPr>
                        <a:t>Express Scripts</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1" u="none" strike="noStrike" dirty="0" err="1" smtClean="0">
                          <a:solidFill>
                            <a:schemeClr val="tx1"/>
                          </a:solidFill>
                          <a:effectLst/>
                          <a:latin typeface="+mn-lt"/>
                        </a:rPr>
                        <a:t>informedRx</a:t>
                      </a:r>
                      <a:endParaRPr lang="en-US" sz="1200" b="1" i="1"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err="1" smtClean="0">
                          <a:solidFill>
                            <a:schemeClr val="tx1"/>
                          </a:solidFill>
                          <a:effectLst/>
                          <a:latin typeface="+mn-lt"/>
                        </a:rPr>
                        <a:t>OptumRx</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244475">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pitchFamily="34" charset="0"/>
                          <a:cs typeface="Arial" pitchFamily="34" charset="0"/>
                        </a:rPr>
                        <a:t>Year 1</a:t>
                      </a:r>
                      <a:endParaRPr kumimoji="0" lang="en-US" sz="1400" b="0" i="0" u="none" strike="noStrike" cap="none" normalizeH="0" baseline="0" dirty="0" smtClean="0">
                        <a:ln>
                          <a:noFill/>
                        </a:ln>
                        <a:solidFill>
                          <a:schemeClr val="tx1"/>
                        </a:solidFill>
                        <a:effectLst/>
                        <a:latin typeface="Arial" pitchFamily="34" charset="0"/>
                      </a:endParaRPr>
                    </a:p>
                  </a:txBody>
                  <a:tcPr anchor="b"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$0.80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$1.75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$0.80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$1.80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cs typeface="Arial" pitchFamily="34" charset="0"/>
                        </a:rPr>
                        <a:t>Year 2</a:t>
                      </a:r>
                      <a:endParaRPr kumimoji="0" lang="en-US" sz="1400" b="0" i="0" u="none" strike="noStrike" cap="none" normalizeH="0" baseline="0" smtClean="0">
                        <a:ln>
                          <a:noFill/>
                        </a:ln>
                        <a:solidFill>
                          <a:schemeClr val="tx1"/>
                        </a:solidFill>
                        <a:effectLst/>
                        <a:latin typeface="Arial" pitchFamily="34" charset="0"/>
                      </a:endParaRPr>
                    </a:p>
                  </a:txBody>
                  <a:tcPr anchor="b"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$0.80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$1.95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$0.80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$1.80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cs typeface="Arial" pitchFamily="34" charset="0"/>
                        </a:rPr>
                        <a:t>Year 3</a:t>
                      </a:r>
                      <a:endParaRPr kumimoji="0" lang="en-US" sz="1400" b="0" i="0" u="none" strike="noStrike" cap="none" normalizeH="0" baseline="0" smtClean="0">
                        <a:ln>
                          <a:noFill/>
                        </a:ln>
                        <a:solidFill>
                          <a:schemeClr val="tx1"/>
                        </a:solidFill>
                        <a:effectLst/>
                        <a:latin typeface="Arial" pitchFamily="34" charset="0"/>
                      </a:endParaRPr>
                    </a:p>
                  </a:txBody>
                  <a:tcPr anchor="b"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$0.80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$1.95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a:effectLst/>
                          <a:latin typeface="Arial"/>
                        </a:rPr>
                        <a:t>$0.80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400" b="0" i="0" u="none" strike="noStrike" dirty="0">
                          <a:effectLst/>
                          <a:latin typeface="Arial"/>
                        </a:rPr>
                        <a:t>$1.80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
        <p:nvSpPr>
          <p:cNvPr id="304169" name="Rectangle 41"/>
          <p:cNvSpPr>
            <a:spLocks noChangeArrowheads="1"/>
          </p:cNvSpPr>
          <p:nvPr/>
        </p:nvSpPr>
        <p:spPr bwMode="auto">
          <a:xfrm>
            <a:off x="228600" y="1295400"/>
            <a:ext cx="86106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209550" indent="-209550" eaLnBrk="0" hangingPunct="0">
              <a:spcBef>
                <a:spcPct val="65000"/>
              </a:spcBef>
              <a:buClr>
                <a:schemeClr val="folHlink"/>
              </a:buClr>
              <a:buFont typeface="Wingdings" pitchFamily="34" charset="2"/>
              <a:buChar char="Ø"/>
            </a:pPr>
            <a:endParaRPr lang="en-US" sz="1400">
              <a:solidFill>
                <a:schemeClr val="accent2"/>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lide Number Placeholder 2"/>
          <p:cNvSpPr>
            <a:spLocks noGrp="1"/>
          </p:cNvSpPr>
          <p:nvPr>
            <p:ph type="sldNum" sz="quarter" idx="10"/>
          </p:nvPr>
        </p:nvSpPr>
        <p:spPr/>
        <p:txBody>
          <a:bodyPr/>
          <a:lstStyle/>
          <a:p>
            <a:fld id="{3A94ADCA-11B0-442C-B625-50C86074FE80}" type="slidenum">
              <a:rPr lang="en-US"/>
              <a:pPr/>
              <a:t>29</a:t>
            </a:fld>
            <a:endParaRPr lang="en-US"/>
          </a:p>
        </p:txBody>
      </p:sp>
      <p:sp>
        <p:nvSpPr>
          <p:cNvPr id="295938" name="Rectangle 2"/>
          <p:cNvSpPr>
            <a:spLocks noGrp="1" noChangeArrowheads="1"/>
          </p:cNvSpPr>
          <p:nvPr>
            <p:ph type="title"/>
          </p:nvPr>
        </p:nvSpPr>
        <p:spPr/>
        <p:txBody>
          <a:bodyPr/>
          <a:lstStyle/>
          <a:p>
            <a:r>
              <a:rPr lang="en-US" dirty="0" smtClean="0"/>
              <a:t>Projected </a:t>
            </a:r>
            <a:r>
              <a:rPr lang="en-US" dirty="0"/>
              <a:t>Cost </a:t>
            </a:r>
            <a:r>
              <a:rPr lang="en-US" dirty="0" smtClean="0"/>
              <a:t>Comparison</a:t>
            </a:r>
            <a:br>
              <a:rPr lang="en-US" dirty="0" smtClean="0"/>
            </a:br>
            <a:r>
              <a:rPr lang="en-US" b="0" i="1" dirty="0" smtClean="0"/>
              <a:t>Total Contract Term (Three Years)</a:t>
            </a:r>
            <a:endParaRPr lang="en-US" sz="1800" b="0" i="1" dirty="0"/>
          </a:p>
        </p:txBody>
      </p:sp>
      <p:graphicFrame>
        <p:nvGraphicFramePr>
          <p:cNvPr id="6" name="Group 162"/>
          <p:cNvGraphicFramePr>
            <a:graphicFrameLocks noGrp="1"/>
          </p:cNvGraphicFramePr>
          <p:nvPr>
            <p:extLst>
              <p:ext uri="{D42A27DB-BD31-4B8C-83A1-F6EECF244321}">
                <p14:modId xmlns:p14="http://schemas.microsoft.com/office/powerpoint/2010/main" xmlns="" val="3081486444"/>
              </p:ext>
            </p:extLst>
          </p:nvPr>
        </p:nvGraphicFramePr>
        <p:xfrm>
          <a:off x="1676400" y="1066808"/>
          <a:ext cx="5867401" cy="4049436"/>
        </p:xfrm>
        <a:graphic>
          <a:graphicData uri="http://schemas.openxmlformats.org/drawingml/2006/table">
            <a:tbl>
              <a:tblPr/>
              <a:tblGrid>
                <a:gridCol w="2364150"/>
                <a:gridCol w="896761"/>
                <a:gridCol w="868830"/>
                <a:gridCol w="868830"/>
                <a:gridCol w="868830"/>
              </a:tblGrid>
              <a:tr h="76192">
                <a:tc>
                  <a:txBody>
                    <a:bodyPr/>
                    <a:lstStyle/>
                    <a:p>
                      <a:pPr marL="0" marR="0" lvl="0" indent="0" algn="ctr" defTabSz="914400" rtl="0" eaLnBrk="1" fontAlgn="b" latinLnBrk="0" hangingPunct="1">
                        <a:lnSpc>
                          <a:spcPct val="9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mn-lt"/>
                      </a:endParaRPr>
                    </a:p>
                  </a:txBody>
                  <a:tcPr marL="27432" marR="27432" marT="18288" marB="18288" anchor="ctr" horzOverflow="overflow">
                    <a:lnL cap="flat">
                      <a:noFill/>
                    </a:lnL>
                    <a:lnR w="6350" cap="flat" cmpd="sng" algn="ctr">
                      <a:solidFill>
                        <a:srgbClr val="616365"/>
                      </a:solidFill>
                      <a:prstDash val="solid"/>
                      <a:round/>
                      <a:headEnd type="none" w="med" len="med"/>
                      <a:tailEnd type="none" w="med" len="med"/>
                    </a:lnR>
                    <a:lnT cap="flat">
                      <a:noFill/>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mn-lt"/>
                          <a:cs typeface="Arial" pitchFamily="34" charset="0"/>
                        </a:rPr>
                        <a:t>Current </a:t>
                      </a:r>
                    </a:p>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mn-lt"/>
                          <a:cs typeface="Arial" pitchFamily="34" charset="0"/>
                        </a:rPr>
                        <a:t>Achieved</a:t>
                      </a:r>
                      <a:endParaRPr kumimoji="0" lang="en-US" sz="1000" b="0" i="0" u="none" strike="noStrike" cap="none" normalizeH="0" baseline="0" dirty="0" smtClean="0">
                        <a:ln>
                          <a:noFill/>
                        </a:ln>
                        <a:solidFill>
                          <a:schemeClr val="bg1"/>
                        </a:solidFill>
                        <a:effectLst/>
                        <a:latin typeface="+mn-lt"/>
                      </a:endParaRPr>
                    </a:p>
                  </a:txBody>
                  <a:tcPr marL="27432" marR="27432" marT="18288" marB="18288" anchor="b" horzOverflow="overflow">
                    <a:lnL w="6350" cap="flat" cmpd="sng" algn="ctr">
                      <a:solidFill>
                        <a:srgbClr val="61636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folHlink"/>
                    </a:solidFill>
                  </a:tcPr>
                </a:tc>
                <a:tc gridSpan="3">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mn-lt"/>
                          <a:cs typeface="Arial" pitchFamily="34" charset="0"/>
                        </a:rPr>
                        <a:t>Proposed Terms</a:t>
                      </a:r>
                      <a:endParaRPr kumimoji="0" lang="en-US" sz="1000" b="0" i="0" u="none" strike="noStrike" cap="none" normalizeH="0" baseline="0" dirty="0" smtClean="0">
                        <a:ln>
                          <a:noFill/>
                        </a:ln>
                        <a:solidFill>
                          <a:schemeClr val="bg1"/>
                        </a:solidFill>
                        <a:effectLst/>
                        <a:latin typeface="+mn-lt"/>
                      </a:endParaRPr>
                    </a:p>
                  </a:txBody>
                  <a:tcPr marL="27432" marR="27432" marT="18288" marB="18288" anchor="b" horzOverflow="overflow">
                    <a:lnL w="6350" cap="flat" cmpd="sng" algn="ctr">
                      <a:solidFill>
                        <a:schemeClr val="bg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folHlink"/>
                    </a:solidFill>
                  </a:tcPr>
                </a:tc>
                <a:tc hMerge="1">
                  <a:txBody>
                    <a:bodyPr/>
                    <a:lstStyle/>
                    <a:p>
                      <a:pPr marL="0" marR="0" lvl="0" indent="0" algn="ctr" defTabSz="914400" rtl="0" eaLnBrk="1" fontAlgn="b" latinLnBrk="0" hangingPunct="1">
                        <a:lnSpc>
                          <a:spcPct val="9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mn-lt"/>
                      </a:endParaRPr>
                    </a:p>
                  </a:txBody>
                  <a:tcPr marL="27432" marR="27432" marT="18288" marB="18288" anchor="b" horzOverflow="overflow">
                    <a:lnL w="6350" cap="flat" cmpd="sng" algn="ctr">
                      <a:solidFill>
                        <a:schemeClr val="bg1"/>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folHlink"/>
                    </a:solidFill>
                  </a:tcPr>
                </a:tc>
                <a:tc hMerge="1">
                  <a:txBody>
                    <a:bodyPr/>
                    <a:lstStyle/>
                    <a:p>
                      <a:endParaRPr lang="en-US"/>
                    </a:p>
                  </a:txBody>
                  <a:tcPr/>
                </a:tc>
              </a:tr>
              <a:tr h="328134">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mn-lt"/>
                          <a:cs typeface="Arial" pitchFamily="34" charset="0"/>
                        </a:rPr>
                        <a:t>Channel</a:t>
                      </a:r>
                      <a:endParaRPr kumimoji="0" lang="en-US" sz="1000" b="0" i="0" u="none" strike="noStrike" cap="none" normalizeH="0" baseline="0" dirty="0" smtClean="0">
                        <a:ln>
                          <a:noFill/>
                        </a:ln>
                        <a:solidFill>
                          <a:schemeClr val="tx1"/>
                        </a:solidFill>
                        <a:effectLst/>
                        <a:latin typeface="+mn-lt"/>
                      </a:endParaRPr>
                    </a:p>
                  </a:txBody>
                  <a:tcPr marL="27432" marR="27432" marT="18288" marB="18288" anchor="b"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 latinLnBrk="0" hangingPunct="1">
                        <a:lnSpc>
                          <a:spcPct val="90000"/>
                        </a:lnSpc>
                        <a:spcBef>
                          <a:spcPct val="0"/>
                        </a:spcBef>
                        <a:spcAft>
                          <a:spcPct val="0"/>
                        </a:spcAft>
                        <a:buClrTx/>
                        <a:buSzTx/>
                        <a:buFontTx/>
                        <a:buNone/>
                        <a:tabLst/>
                      </a:pPr>
                      <a:r>
                        <a:rPr kumimoji="0" lang="en-US" sz="1000" b="1" i="1" u="none" strike="noStrike" cap="none" normalizeH="0" baseline="0" dirty="0" err="1" smtClean="0">
                          <a:ln>
                            <a:noFill/>
                          </a:ln>
                          <a:solidFill>
                            <a:schemeClr val="tx1"/>
                          </a:solidFill>
                          <a:effectLst/>
                          <a:latin typeface="+mn-lt"/>
                          <a:cs typeface="Arial" pitchFamily="34" charset="0"/>
                        </a:rPr>
                        <a:t>informedRx</a:t>
                      </a:r>
                      <a:endParaRPr kumimoji="0" lang="en-US" sz="1000" b="1" i="1" u="none" strike="noStrike" cap="none" normalizeH="0" baseline="0" dirty="0" smtClean="0">
                        <a:ln>
                          <a:noFill/>
                        </a:ln>
                        <a:solidFill>
                          <a:schemeClr val="tx1"/>
                        </a:solidFill>
                        <a:effectLst/>
                        <a:latin typeface="+mn-lt"/>
                        <a:cs typeface="Arial" pitchFamily="34" charset="0"/>
                      </a:endParaRPr>
                    </a:p>
                  </a:txBody>
                  <a:tcPr marL="27432" marR="27432" marT="18288" marB="18288"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000" b="1" i="0" u="none" strike="noStrike" dirty="0" smtClean="0">
                          <a:solidFill>
                            <a:schemeClr val="tx1"/>
                          </a:solidFill>
                          <a:effectLst/>
                          <a:latin typeface="Arial"/>
                        </a:rPr>
                        <a:t>Express Scripts</a:t>
                      </a:r>
                      <a:endParaRPr lang="en-US" sz="10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000" b="1" i="1" u="none" strike="noStrike" dirty="0" err="1" smtClean="0">
                          <a:solidFill>
                            <a:schemeClr val="tx1"/>
                          </a:solidFill>
                          <a:effectLst/>
                          <a:latin typeface="Arial"/>
                        </a:rPr>
                        <a:t>informedRx</a:t>
                      </a:r>
                      <a:endParaRPr lang="en-US" sz="1000" b="1" i="1"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000" b="1" i="0" u="none" strike="noStrike" dirty="0" err="1" smtClean="0">
                          <a:solidFill>
                            <a:schemeClr val="tx1"/>
                          </a:solidFill>
                          <a:effectLst/>
                          <a:latin typeface="Arial"/>
                        </a:rPr>
                        <a:t>OptumRx</a:t>
                      </a:r>
                      <a:endParaRPr lang="en-US" sz="10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164067">
                <a:tc>
                  <a:txBody>
                    <a:bodyPr/>
                    <a:lstStyle/>
                    <a:p>
                      <a:pPr algn="l" fontAlgn="b"/>
                      <a:r>
                        <a:rPr lang="en-US" sz="1000" b="0" i="0" u="none" strike="noStrike">
                          <a:solidFill>
                            <a:schemeClr val="tx1"/>
                          </a:solidFill>
                          <a:effectLst/>
                          <a:latin typeface="Arial"/>
                        </a:rPr>
                        <a:t>Total Projected Retail Drug Costs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$22,913,100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$21,367,000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$22,633,300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dirty="0">
                          <a:effectLst/>
                          <a:latin typeface="Arial"/>
                        </a:rPr>
                        <a:t>$21,179,400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Retail 90 Drug Costs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$8,514,400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$7,735,300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$8,422,800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$7,692,200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Mail Drug Costs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$6,422,900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$6,188,200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$6,230,200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$6,042,700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Drug Cost</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$37,850,400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$35,290,500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$37,286,300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$34,914,300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Total Admin Fees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$319,500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$752,200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$319,500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$718,800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Gross Cost</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$38,169,900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$36,042,700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$37,605,800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$35,633,100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Member Cost</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$4,127,300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$3,837,400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$4,073,400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$3,802,600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1" i="0" u="none" strike="noStrike">
                          <a:solidFill>
                            <a:schemeClr val="tx1"/>
                          </a:solidFill>
                          <a:effectLst/>
                          <a:latin typeface="Arial"/>
                        </a:rPr>
                        <a:t>Total Projected Cost to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$34,042,600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$32,205,300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$33,532,400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$31,830,500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Dollar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$1,837,300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$510,200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$2,212,100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Percent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5.4%</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Rank</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0" i="0" u="none" strike="noStrike">
                          <a:effectLst/>
                          <a:latin typeface="Arial"/>
                        </a:rPr>
                        <a:t>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0" i="0" u="none" strike="noStrike">
                          <a:effectLst/>
                          <a:latin typeface="Arial"/>
                        </a:rPr>
                        <a:t>3</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0" i="0" u="none" strike="noStrike" dirty="0">
                          <a:effectLst/>
                          <a:latin typeface="Arial"/>
                        </a:rPr>
                        <a:t>1</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r>
              <a:tr h="51764">
                <a:tc>
                  <a:txBody>
                    <a:bodyPr/>
                    <a:lstStyle/>
                    <a:p>
                      <a:pPr algn="l" fontAlgn="b"/>
                      <a:r>
                        <a:rPr lang="en-US" sz="1000" b="0" i="0" u="none" strike="noStrike">
                          <a:solidFill>
                            <a:schemeClr val="tx1"/>
                          </a:solidFill>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0"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Retail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$749,400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$1,790,100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$808,600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$1,720,100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Retail 90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$155,300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$1,001,400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$167,600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$967,400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Mail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$197,200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$671,200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$424,100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$714,500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0" i="0" u="none" strike="noStrike">
                          <a:solidFill>
                            <a:schemeClr val="tx1"/>
                          </a:solidFill>
                          <a:effectLst/>
                          <a:latin typeface="Arial"/>
                        </a:rPr>
                        <a:t>Total Projected Rebates</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$1,101,900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$3,462,700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$1,400,300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0" i="0" u="none" strike="noStrike">
                          <a:effectLst/>
                          <a:latin typeface="Arial"/>
                        </a:rPr>
                        <a:t>$3,402,000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87036">
                <a:tc>
                  <a:txBody>
                    <a:bodyPr/>
                    <a:lstStyle/>
                    <a:p>
                      <a:pPr algn="l" fontAlgn="b"/>
                      <a:r>
                        <a:rPr lang="en-US" sz="1000" b="1" i="0" u="none" strike="noStrike" dirty="0">
                          <a:solidFill>
                            <a:schemeClr val="tx1"/>
                          </a:solidFill>
                          <a:effectLst/>
                          <a:latin typeface="Arial"/>
                        </a:rPr>
                        <a:t>Total Projected Cost to Plan After </a:t>
                      </a:r>
                      <a:endParaRPr lang="en-US" sz="1000" b="1" i="0" u="none" strike="noStrike" dirty="0" smtClean="0">
                        <a:solidFill>
                          <a:schemeClr val="tx1"/>
                        </a:solidFill>
                        <a:effectLst/>
                        <a:latin typeface="Arial"/>
                      </a:endParaRPr>
                    </a:p>
                    <a:p>
                      <a:pPr algn="l" fontAlgn="b"/>
                      <a:r>
                        <a:rPr lang="en-US" sz="1000" b="1" i="0" u="none" strike="noStrike" dirty="0" smtClean="0">
                          <a:solidFill>
                            <a:schemeClr val="tx1"/>
                          </a:solidFill>
                          <a:effectLst/>
                          <a:latin typeface="Arial"/>
                        </a:rPr>
                        <a:t>Rebates</a:t>
                      </a:r>
                      <a:endParaRPr lang="en-US" sz="1000" b="1" i="0" u="none" strike="noStrike" dirty="0">
                        <a:solidFill>
                          <a:schemeClr val="tx1"/>
                        </a:solidFill>
                        <a:effectLst/>
                        <a:latin typeface="Arial"/>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$32,940,700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$28,742,600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$32,132,100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$28,428,500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1" i="0" u="none" strike="noStrike">
                          <a:solidFill>
                            <a:schemeClr val="tx1"/>
                          </a:solidFill>
                          <a:effectLst/>
                          <a:latin typeface="Arial"/>
                        </a:rPr>
                        <a:t>Dollar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1"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$4,198,100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$808,600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$4,512,200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164067">
                <a:tc>
                  <a:txBody>
                    <a:bodyPr/>
                    <a:lstStyle/>
                    <a:p>
                      <a:pPr algn="l" fontAlgn="b"/>
                      <a:r>
                        <a:rPr lang="en-US" sz="1000" b="1" i="0" u="none" strike="noStrike" dirty="0">
                          <a:solidFill>
                            <a:schemeClr val="tx1"/>
                          </a:solidFill>
                          <a:effectLst/>
                          <a:latin typeface="Arial"/>
                        </a:rPr>
                        <a:t>Percent Savings for Current Plan</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l" fontAlgn="b"/>
                      <a:r>
                        <a:rPr lang="en-US" sz="1000" b="1" i="0" u="none" strike="noStrike" dirty="0">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1" i="0" u="none" strike="noStrike" dirty="0">
                          <a:effectLst/>
                          <a:latin typeface="Arial"/>
                        </a:rPr>
                        <a:t>12.7%</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1" i="0" u="none" strike="noStrike" dirty="0">
                          <a:effectLst/>
                          <a:latin typeface="Arial"/>
                        </a:rPr>
                        <a:t>2.5%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c>
                  <a:txBody>
                    <a:bodyPr/>
                    <a:lstStyle/>
                    <a:p>
                      <a:pPr algn="r" fontAlgn="b"/>
                      <a:r>
                        <a:rPr lang="en-US" sz="1000" b="1" i="0" u="none" strike="noStrike" dirty="0">
                          <a:effectLst/>
                          <a:latin typeface="Arial"/>
                        </a:rPr>
                        <a:t>13.7%</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FADD80"/>
                    </a:solidFill>
                  </a:tcPr>
                </a:tc>
              </a:tr>
              <a:tr h="164067">
                <a:tc>
                  <a:txBody>
                    <a:bodyPr/>
                    <a:lstStyle/>
                    <a:p>
                      <a:pPr algn="l" fontAlgn="b"/>
                      <a:r>
                        <a:rPr lang="en-US" sz="1000" b="1" i="0" u="none" strike="noStrike">
                          <a:solidFill>
                            <a:schemeClr val="tx1"/>
                          </a:solidFill>
                          <a:effectLst/>
                          <a:latin typeface="Arial"/>
                        </a:rPr>
                        <a:t>Rank</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l" fontAlgn="b"/>
                      <a:r>
                        <a:rPr lang="en-US" sz="1000" b="1" i="0" u="none" strike="noStrike">
                          <a:effectLst/>
                          <a:latin typeface="Arial"/>
                        </a:rPr>
                        <a:t> </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2</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a:effectLst/>
                          <a:latin typeface="Arial"/>
                        </a:rPr>
                        <a:t>3</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r" fontAlgn="b"/>
                      <a:r>
                        <a:rPr lang="en-US" sz="1000" b="1" i="0" u="none" strike="noStrike" dirty="0">
                          <a:effectLst/>
                          <a:latin typeface="Arial"/>
                        </a:rPr>
                        <a:t>1</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
        <p:nvSpPr>
          <p:cNvPr id="8" name="Rectangle 154"/>
          <p:cNvSpPr>
            <a:spLocks noChangeArrowheads="1"/>
          </p:cNvSpPr>
          <p:nvPr/>
        </p:nvSpPr>
        <p:spPr bwMode="auto">
          <a:xfrm>
            <a:off x="76200" y="5257800"/>
            <a:ext cx="89154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209550" indent="-209550" eaLnBrk="0" hangingPunct="0">
              <a:spcBef>
                <a:spcPct val="25000"/>
              </a:spcBef>
              <a:buClr>
                <a:schemeClr val="folHlink"/>
              </a:buClr>
              <a:buFont typeface="Wingdings" pitchFamily="34" charset="2"/>
              <a:buChar char="Ø"/>
            </a:pPr>
            <a:r>
              <a:rPr lang="en-US" sz="1100" dirty="0">
                <a:latin typeface="Arial Narrow" pitchFamily="34" charset="0"/>
              </a:rPr>
              <a:t>Experience Period: </a:t>
            </a:r>
            <a:r>
              <a:rPr lang="en-US" sz="1100" dirty="0" smtClean="0">
                <a:latin typeface="Arial Narrow" pitchFamily="34" charset="0"/>
              </a:rPr>
              <a:t>01/01/11 </a:t>
            </a:r>
            <a:r>
              <a:rPr lang="en-US" sz="1100" dirty="0">
                <a:latin typeface="Arial Narrow" pitchFamily="34" charset="0"/>
              </a:rPr>
              <a:t>– </a:t>
            </a:r>
            <a:r>
              <a:rPr lang="en-US" sz="1100" dirty="0" smtClean="0">
                <a:latin typeface="Arial Narrow" pitchFamily="34" charset="0"/>
              </a:rPr>
              <a:t>12/31/11. </a:t>
            </a:r>
            <a:r>
              <a:rPr lang="en-US" sz="1100" dirty="0">
                <a:latin typeface="Arial Narrow" pitchFamily="34" charset="0"/>
              </a:rPr>
              <a:t>Savings estimates are based on current </a:t>
            </a:r>
            <a:r>
              <a:rPr lang="en-US" sz="1100" dirty="0" smtClean="0">
                <a:latin typeface="Arial Narrow" pitchFamily="34" charset="0"/>
              </a:rPr>
              <a:t>achieved </a:t>
            </a:r>
            <a:r>
              <a:rPr lang="en-US" sz="1100" dirty="0">
                <a:latin typeface="Arial Narrow" pitchFamily="34" charset="0"/>
              </a:rPr>
              <a:t>rates and include administrative fees. Proposed terms do not include guaranteed generic dispensing rates, ancillary fees, clinical program fees or implementation credit allowances, if </a:t>
            </a:r>
            <a:r>
              <a:rPr lang="en-US" sz="1100" dirty="0" smtClean="0">
                <a:latin typeface="Arial Narrow" pitchFamily="34" charset="0"/>
              </a:rPr>
              <a:t>applicable. Includes projected annual generic </a:t>
            </a:r>
            <a:r>
              <a:rPr lang="en-US" sz="1100" dirty="0">
                <a:latin typeface="Arial Narrow" pitchFamily="34" charset="0"/>
              </a:rPr>
              <a:t>dispensing rate (GDR) increases </a:t>
            </a:r>
            <a:r>
              <a:rPr lang="en-US" sz="1100" dirty="0" smtClean="0">
                <a:latin typeface="Arial Narrow" pitchFamily="34" charset="0"/>
              </a:rPr>
              <a:t>of 1.5% at </a:t>
            </a:r>
            <a:r>
              <a:rPr lang="en-US" sz="1100" dirty="0">
                <a:latin typeface="Arial Narrow" pitchFamily="34" charset="0"/>
              </a:rPr>
              <a:t>retail and mail order respectively for </a:t>
            </a:r>
            <a:r>
              <a:rPr lang="en-US" sz="1100" dirty="0" smtClean="0">
                <a:latin typeface="Arial Narrow" pitchFamily="34" charset="0"/>
              </a:rPr>
              <a:t>all contract years.</a:t>
            </a:r>
            <a:endParaRPr lang="en-US" sz="1100" dirty="0">
              <a:latin typeface="Arial Narrow" pitchFamily="34" charset="0"/>
            </a:endParaRPr>
          </a:p>
          <a:p>
            <a:pPr marL="209550" indent="-209550" eaLnBrk="0" hangingPunct="0">
              <a:spcBef>
                <a:spcPct val="25000"/>
              </a:spcBef>
              <a:buClr>
                <a:schemeClr val="folHlink"/>
              </a:buClr>
              <a:buFont typeface="Wingdings" pitchFamily="34" charset="2"/>
              <a:buChar char="Ø"/>
            </a:pPr>
            <a:r>
              <a:rPr lang="en-US" sz="1100" dirty="0">
                <a:latin typeface="Arial Narrow" pitchFamily="34" charset="0"/>
              </a:rPr>
              <a:t>Annual Trend Applied: </a:t>
            </a:r>
            <a:r>
              <a:rPr lang="en-US" sz="1100" dirty="0" smtClean="0">
                <a:latin typeface="Arial Narrow" pitchFamily="34" charset="0"/>
              </a:rPr>
              <a:t>0% </a:t>
            </a:r>
            <a:r>
              <a:rPr lang="en-US" sz="1100" dirty="0">
                <a:latin typeface="Arial Narrow" pitchFamily="34" charset="0"/>
              </a:rPr>
              <a:t>Utilization, 8</a:t>
            </a:r>
            <a:r>
              <a:rPr lang="en-US" sz="1100" dirty="0" smtClean="0">
                <a:latin typeface="Arial Narrow" pitchFamily="34" charset="0"/>
              </a:rPr>
              <a:t>% Brand Cost, 2% Generic Cost. </a:t>
            </a:r>
            <a:r>
              <a:rPr lang="en-US" sz="1100" dirty="0">
                <a:latin typeface="Arial Narrow" pitchFamily="34" charset="0"/>
              </a:rPr>
              <a:t>Total costs exclude specialty, compound, OTC, and paper claims. Total projected member cost based upon </a:t>
            </a:r>
            <a:r>
              <a:rPr lang="en-US" sz="1100" dirty="0" smtClean="0">
                <a:latin typeface="Arial Narrow" pitchFamily="34" charset="0"/>
              </a:rPr>
              <a:t>2011 </a:t>
            </a:r>
            <a:r>
              <a:rPr lang="en-US" sz="1100" dirty="0">
                <a:latin typeface="Arial Narrow" pitchFamily="34" charset="0"/>
              </a:rPr>
              <a:t>cost sharing percentages of Retail: </a:t>
            </a:r>
            <a:r>
              <a:rPr lang="en-US" sz="1100" dirty="0" smtClean="0">
                <a:latin typeface="Arial Narrow" pitchFamily="34" charset="0"/>
              </a:rPr>
              <a:t>13.5%, </a:t>
            </a:r>
            <a:r>
              <a:rPr lang="en-US" sz="1100" dirty="0">
                <a:latin typeface="Arial Narrow" pitchFamily="34" charset="0"/>
              </a:rPr>
              <a:t>Retail 90: </a:t>
            </a:r>
            <a:r>
              <a:rPr lang="en-US" sz="1100" dirty="0" smtClean="0">
                <a:latin typeface="Arial Narrow" pitchFamily="34" charset="0"/>
              </a:rPr>
              <a:t>9.2% </a:t>
            </a:r>
            <a:r>
              <a:rPr lang="en-US" sz="1100" dirty="0">
                <a:latin typeface="Arial Narrow" pitchFamily="34" charset="0"/>
              </a:rPr>
              <a:t>Mail Order: </a:t>
            </a:r>
            <a:r>
              <a:rPr lang="en-US" sz="1100" dirty="0" smtClean="0">
                <a:latin typeface="Arial Narrow" pitchFamily="34" charset="0"/>
              </a:rPr>
              <a:t>3.9%. </a:t>
            </a:r>
            <a:endParaRPr lang="en-US" sz="1100" dirty="0">
              <a:latin typeface="Arial Narrow" pitchFamily="34" charset="0"/>
            </a:endParaRPr>
          </a:p>
          <a:p>
            <a:pPr marL="209550" indent="-209550" eaLnBrk="0" hangingPunct="0">
              <a:spcBef>
                <a:spcPct val="25000"/>
              </a:spcBef>
              <a:buClr>
                <a:schemeClr val="folHlink"/>
              </a:buClr>
              <a:buFont typeface="Wingdings" pitchFamily="34" charset="2"/>
              <a:buChar char="Ø"/>
            </a:pPr>
            <a:r>
              <a:rPr lang="en-US" sz="1100" dirty="0">
                <a:latin typeface="Arial Narrow" pitchFamily="34" charset="0"/>
              </a:rPr>
              <a:t>This bid analysis report is for the sole use of plan sponsor and its authorized representatives involved in the competitive bid. Some material provided by the bidders may be deemed proprietary and confidential to the bidder and may not be disclosed or shared with any third parties other than the authorized employees, directors, unless required by public disclosure laws or other legal requirements.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lide Number Placeholder 3"/>
          <p:cNvSpPr>
            <a:spLocks noGrp="1"/>
          </p:cNvSpPr>
          <p:nvPr>
            <p:ph type="sldNum" sz="quarter" idx="10"/>
          </p:nvPr>
        </p:nvSpPr>
        <p:spPr/>
        <p:txBody>
          <a:bodyPr/>
          <a:lstStyle/>
          <a:p>
            <a:fld id="{6836CC5F-39E5-440E-8C0F-2451EAF0B5E7}" type="slidenum">
              <a:rPr lang="en-US"/>
              <a:pPr/>
              <a:t>30</a:t>
            </a:fld>
            <a:endParaRPr lang="en-US"/>
          </a:p>
        </p:txBody>
      </p:sp>
      <p:sp>
        <p:nvSpPr>
          <p:cNvPr id="305397" name="Rectangle 245"/>
          <p:cNvSpPr>
            <a:spLocks noGrp="1" noChangeArrowheads="1"/>
          </p:cNvSpPr>
          <p:nvPr>
            <p:ph type="title"/>
          </p:nvPr>
        </p:nvSpPr>
        <p:spPr/>
        <p:txBody>
          <a:bodyPr/>
          <a:lstStyle/>
          <a:p>
            <a:r>
              <a:rPr lang="en-US"/>
              <a:t>Generic Dispensing Rate Guarantees</a:t>
            </a:r>
          </a:p>
        </p:txBody>
      </p:sp>
      <p:sp>
        <p:nvSpPr>
          <p:cNvPr id="305398" name="Rectangle 246"/>
          <p:cNvSpPr>
            <a:spLocks noGrp="1" noChangeArrowheads="1"/>
          </p:cNvSpPr>
          <p:nvPr>
            <p:ph type="body" idx="1"/>
          </p:nvPr>
        </p:nvSpPr>
        <p:spPr>
          <a:xfrm>
            <a:off x="76200" y="1143000"/>
            <a:ext cx="8915400" cy="1828800"/>
          </a:xfrm>
        </p:spPr>
        <p:txBody>
          <a:bodyPr/>
          <a:lstStyle/>
          <a:p>
            <a:pPr>
              <a:spcBef>
                <a:spcPct val="40000"/>
              </a:spcBef>
            </a:pPr>
            <a:r>
              <a:rPr lang="en-US" sz="1400" dirty="0"/>
              <a:t>All proposers provided Generic Dispensing Rate (GDR) </a:t>
            </a:r>
            <a:r>
              <a:rPr lang="en-US" sz="1400" dirty="0" smtClean="0"/>
              <a:t>guarantees except for Express Scripts</a:t>
            </a:r>
            <a:endParaRPr lang="en-US" sz="1400" dirty="0"/>
          </a:p>
          <a:p>
            <a:pPr>
              <a:spcBef>
                <a:spcPct val="40000"/>
              </a:spcBef>
            </a:pPr>
            <a:r>
              <a:rPr lang="en-US" sz="1400" dirty="0"/>
              <a:t>This guarantee means that the </a:t>
            </a:r>
            <a:r>
              <a:rPr lang="en-US" sz="1400" dirty="0" smtClean="0"/>
              <a:t>PBM </a:t>
            </a:r>
            <a:r>
              <a:rPr lang="en-US" sz="1400" dirty="0"/>
              <a:t>will put dollars at risk to guarantee that </a:t>
            </a:r>
            <a:r>
              <a:rPr lang="en-US" sz="1400" dirty="0" smtClean="0"/>
              <a:t>the Fund </a:t>
            </a:r>
            <a:r>
              <a:rPr lang="en-US" sz="1400" dirty="0"/>
              <a:t>will reach a certain GDR level each year. Increases in GDR can occur by natural market shifts, change in copays and blockbuster brand drugs losing patent, but can also be impacted by the PBM’s ability to encourage the utilization of generic drugs (via their website, direct-to-member mailings and/or by customer service representatives educating the members</a:t>
            </a:r>
            <a:r>
              <a:rPr lang="en-US" sz="1400" dirty="0" smtClean="0"/>
              <a:t>)</a:t>
            </a:r>
          </a:p>
          <a:p>
            <a:pPr>
              <a:spcBef>
                <a:spcPct val="40000"/>
              </a:spcBef>
            </a:pPr>
            <a:r>
              <a:rPr lang="en-US" sz="1400" dirty="0" err="1" smtClean="0"/>
              <a:t>OptumRx’s</a:t>
            </a:r>
            <a:r>
              <a:rPr lang="en-US" sz="1400" dirty="0" smtClean="0"/>
              <a:t> GDR guarantees are on a dollar for dollar basis</a:t>
            </a:r>
            <a:endParaRPr lang="en-US" sz="1400" dirty="0"/>
          </a:p>
          <a:p>
            <a:pPr>
              <a:spcBef>
                <a:spcPct val="40000"/>
              </a:spcBef>
            </a:pPr>
            <a:r>
              <a:rPr lang="en-US" sz="1400" dirty="0" smtClean="0"/>
              <a:t>The Fund’s 2011 GDRs achieved </a:t>
            </a:r>
            <a:r>
              <a:rPr lang="en-US" sz="1400" dirty="0"/>
              <a:t>are as follows</a:t>
            </a:r>
            <a:r>
              <a:rPr lang="en-US" sz="1400" dirty="0" smtClean="0"/>
              <a:t>: Retail 72.7%, Retail-90 66.7%, Mail 50.8%.</a:t>
            </a:r>
            <a:endParaRPr lang="en-US" sz="1400" dirty="0"/>
          </a:p>
        </p:txBody>
      </p:sp>
      <p:sp>
        <p:nvSpPr>
          <p:cNvPr id="305156" name="Rectangle 4"/>
          <p:cNvSpPr>
            <a:spLocks noChangeArrowheads="1"/>
          </p:cNvSpPr>
          <p:nvPr/>
        </p:nvSpPr>
        <p:spPr bwMode="auto">
          <a:xfrm>
            <a:off x="228600" y="1295400"/>
            <a:ext cx="86106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209550" indent="-209550" eaLnBrk="0" hangingPunct="0">
              <a:spcBef>
                <a:spcPct val="40000"/>
              </a:spcBef>
              <a:buClr>
                <a:schemeClr val="folHlink"/>
              </a:buClr>
              <a:buFont typeface="Wingdings" pitchFamily="34" charset="2"/>
              <a:buChar char="Ø"/>
            </a:pPr>
            <a:endParaRPr lang="en-US" sz="1400">
              <a:solidFill>
                <a:schemeClr val="accent2"/>
              </a:solidFill>
            </a:endParaRPr>
          </a:p>
        </p:txBody>
      </p:sp>
      <p:graphicFrame>
        <p:nvGraphicFramePr>
          <p:cNvPr id="305387" name="Group 235"/>
          <p:cNvGraphicFramePr>
            <a:graphicFrameLocks noGrp="1"/>
          </p:cNvGraphicFramePr>
          <p:nvPr>
            <p:extLst>
              <p:ext uri="{D42A27DB-BD31-4B8C-83A1-F6EECF244321}">
                <p14:modId xmlns:p14="http://schemas.microsoft.com/office/powerpoint/2010/main" xmlns="" val="2893033594"/>
              </p:ext>
            </p:extLst>
          </p:nvPr>
        </p:nvGraphicFramePr>
        <p:xfrm>
          <a:off x="2057400" y="3253563"/>
          <a:ext cx="5062806" cy="3089418"/>
        </p:xfrm>
        <a:graphic>
          <a:graphicData uri="http://schemas.openxmlformats.org/drawingml/2006/table">
            <a:tbl>
              <a:tblPr/>
              <a:tblGrid>
                <a:gridCol w="1219199"/>
                <a:gridCol w="1752600"/>
                <a:gridCol w="1163106"/>
                <a:gridCol w="927901"/>
              </a:tblGrid>
              <a:tr h="396996">
                <a:tc gridSpan="2">
                  <a:txBody>
                    <a:bodyPr/>
                    <a:lstStyle/>
                    <a:p>
                      <a:pPr marL="0" marR="0" lvl="0" indent="0" algn="ctr" defTabSz="914400" rtl="0" eaLnBrk="1" fontAlgn="ctr" latinLnBrk="0" hangingPunct="1">
                        <a:lnSpc>
                          <a:spcPct val="9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GDR Guarantees</a:t>
                      </a:r>
                      <a:endParaRPr kumimoji="0" lang="en-US" sz="1200" b="0" i="0" u="none" strike="noStrike" cap="none" normalizeH="0" baseline="0" dirty="0" smtClean="0">
                        <a:ln>
                          <a:noFill/>
                        </a:ln>
                        <a:solidFill>
                          <a:schemeClr val="tx1"/>
                        </a:solidFill>
                        <a:effectLst/>
                        <a:latin typeface="+mn-lt"/>
                      </a:endParaRPr>
                    </a:p>
                  </a:txBody>
                  <a:tcPr marL="27432" marR="27432" marT="27432" marB="27432"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rgbClr val="99CCFF"/>
                    </a:solidFill>
                  </a:tcPr>
                </a:tc>
                <a:tc hMerge="1">
                  <a:txBody>
                    <a:bodyPr/>
                    <a:lstStyle/>
                    <a:p>
                      <a:endParaRPr lang="en-US"/>
                    </a:p>
                  </a:txBody>
                  <a:tcPr/>
                </a:tc>
                <a:tc>
                  <a:txBody>
                    <a:bodyPr/>
                    <a:lstStyle/>
                    <a:p>
                      <a:pPr algn="ctr" fontAlgn="b"/>
                      <a:r>
                        <a:rPr lang="en-US" sz="1200" b="1" i="1" u="none" strike="noStrike" dirty="0" err="1" smtClean="0">
                          <a:solidFill>
                            <a:schemeClr val="tx1"/>
                          </a:solidFill>
                          <a:effectLst/>
                          <a:latin typeface="+mn-lt"/>
                        </a:rPr>
                        <a:t>informedRx</a:t>
                      </a:r>
                      <a:endParaRPr lang="en-US" sz="1200" b="1" i="1"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c>
                  <a:txBody>
                    <a:bodyPr/>
                    <a:lstStyle/>
                    <a:p>
                      <a:pPr algn="ctr" fontAlgn="b"/>
                      <a:r>
                        <a:rPr lang="en-US" sz="1200" b="1" i="0" u="none" strike="noStrike" dirty="0" err="1" smtClean="0">
                          <a:solidFill>
                            <a:schemeClr val="tx1"/>
                          </a:solidFill>
                          <a:effectLst/>
                          <a:latin typeface="+mn-lt"/>
                        </a:rPr>
                        <a:t>OptumRx</a:t>
                      </a:r>
                      <a:endParaRPr lang="en-US" sz="1200" b="1" i="0" u="none" strike="noStrike" dirty="0">
                        <a:solidFill>
                          <a:schemeClr val="tx1"/>
                        </a:solidFill>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solidFill>
                      <a:schemeClr val="accent1"/>
                    </a:solidFill>
                  </a:tcPr>
                </a:tc>
              </a:tr>
              <a:tr h="238198">
                <a:tc rowSpan="3">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Retail </a:t>
                      </a:r>
                      <a:endParaRPr kumimoji="0" lang="en-US" sz="1200" b="0" i="0" u="none" strike="noStrike" cap="none" normalizeH="0" baseline="0" dirty="0" smtClean="0">
                        <a:ln>
                          <a:noFill/>
                        </a:ln>
                        <a:solidFill>
                          <a:schemeClr val="tx1"/>
                        </a:solidFill>
                        <a:effectLst/>
                        <a:latin typeface="+mn-lt"/>
                      </a:endParaRPr>
                    </a:p>
                  </a:txBody>
                  <a:tcPr marL="27432" marR="27432" marT="27432" marB="27432"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1</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73.00%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74.75%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r>
              <a:tr h="238198">
                <a:tc vMerge="1">
                  <a:txBody>
                    <a:bodyPr/>
                    <a:lstStyle/>
                    <a:p>
                      <a:endParaRPr lang="en-US"/>
                    </a:p>
                  </a:txBody>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2</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74.00%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75.75%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r>
              <a:tr h="238198">
                <a:tc vMerge="1">
                  <a:txBody>
                    <a:bodyPr/>
                    <a:lstStyle/>
                    <a:p>
                      <a:endParaRPr lang="en-US"/>
                    </a:p>
                  </a:txBody>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3</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75.00%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76.75%</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r>
              <a:tr h="238198">
                <a:tc rowSpan="3">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Retail 90</a:t>
                      </a:r>
                      <a:endParaRPr kumimoji="0" lang="en-US" sz="1200" b="0" i="0" u="none" strike="noStrike" cap="none" normalizeH="0" baseline="0" dirty="0" smtClean="0">
                        <a:ln>
                          <a:noFill/>
                        </a:ln>
                        <a:solidFill>
                          <a:schemeClr val="tx1"/>
                        </a:solidFill>
                        <a:effectLst/>
                        <a:latin typeface="+mn-lt"/>
                      </a:endParaRPr>
                    </a:p>
                  </a:txBody>
                  <a:tcPr marL="27432" marR="27432" marT="27432" marB="27432"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1</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rowSpan="3" gridSpan="2">
                  <a:txBody>
                    <a:bodyPr/>
                    <a:lstStyle/>
                    <a:p>
                      <a:pPr algn="ctr" fontAlgn="b"/>
                      <a:r>
                        <a:rPr lang="en-US" sz="1200" b="0" i="0" u="none" strike="noStrike" dirty="0" smtClean="0">
                          <a:effectLst/>
                          <a:latin typeface="+mn-lt"/>
                        </a:rPr>
                        <a:t>Combined Retail GDRs</a:t>
                      </a:r>
                      <a:endParaRPr lang="en-US" sz="1200" b="0" i="0" u="none" strike="noStrike" dirty="0">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rowSpan="3" hMerge="1">
                  <a:txBody>
                    <a:bodyPr/>
                    <a:lstStyle/>
                    <a:p>
                      <a:pPr algn="ctr" fontAlgn="b"/>
                      <a:endParaRPr lang="en-US" sz="1200" b="0" i="0" u="none" strike="noStrike" dirty="0">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r>
              <a:tr h="238198">
                <a:tc vMerge="1">
                  <a:txBody>
                    <a:bodyPr/>
                    <a:lstStyle/>
                    <a:p>
                      <a:endParaRPr lang="en-US"/>
                    </a:p>
                  </a:txBody>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2</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gridSpan="2" vMerge="1">
                  <a:txBody>
                    <a:bodyPr/>
                    <a:lstStyle/>
                    <a:p>
                      <a:pPr algn="ctr" fontAlgn="b"/>
                      <a:endParaRPr lang="en-US" sz="1200" b="0" i="0" u="none" strike="noStrike" dirty="0">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hMerge="1" vMerge="1">
                  <a:txBody>
                    <a:bodyPr/>
                    <a:lstStyle/>
                    <a:p>
                      <a:pPr algn="ctr" fontAlgn="b"/>
                      <a:endParaRPr lang="en-US" sz="1200" b="0" i="0" u="none" strike="noStrike" dirty="0">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r>
              <a:tr h="238198">
                <a:tc vMerge="1">
                  <a:txBody>
                    <a:bodyPr/>
                    <a:lstStyle/>
                    <a:p>
                      <a:endParaRPr lang="en-US"/>
                    </a:p>
                  </a:txBody>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3</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gridSpan="2" vMerge="1">
                  <a:txBody>
                    <a:bodyPr/>
                    <a:lstStyle/>
                    <a:p>
                      <a:pPr algn="ctr" fontAlgn="b"/>
                      <a:endParaRPr lang="en-US" sz="1200" b="0" i="0" u="none" strike="noStrike" dirty="0">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c hMerge="1" vMerge="1">
                  <a:txBody>
                    <a:bodyPr/>
                    <a:lstStyle/>
                    <a:p>
                      <a:pPr algn="ctr" fontAlgn="b"/>
                      <a:endParaRPr lang="en-US" sz="1200" b="0" i="0" u="none" strike="noStrike" dirty="0">
                        <a:effectLst/>
                        <a:latin typeface="+mn-lt"/>
                      </a:endParaRP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19050" cap="flat" cmpd="sng" algn="ctr">
                      <a:solidFill>
                        <a:srgbClr val="616365"/>
                      </a:solidFill>
                      <a:prstDash val="solid"/>
                      <a:round/>
                      <a:headEnd type="none" w="med" len="med"/>
                      <a:tailEnd type="none" w="med" len="med"/>
                    </a:lnB>
                    <a:lnTlToBr>
                      <a:noFill/>
                    </a:lnTlToBr>
                    <a:lnBlToTr>
                      <a:noFill/>
                    </a:lnBlToTr>
                    <a:noFill/>
                  </a:tcPr>
                </a:tc>
              </a:tr>
              <a:tr h="238198">
                <a:tc rowSpan="3">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Mail Order</a:t>
                      </a:r>
                      <a:endParaRPr kumimoji="0" lang="en-US" sz="1200" b="0" i="0" u="none" strike="noStrike" cap="none" normalizeH="0" baseline="0" dirty="0" smtClean="0">
                        <a:ln>
                          <a:noFill/>
                        </a:ln>
                        <a:solidFill>
                          <a:schemeClr val="tx1"/>
                        </a:solidFill>
                        <a:effectLst/>
                        <a:latin typeface="+mn-lt"/>
                      </a:endParaRPr>
                    </a:p>
                  </a:txBody>
                  <a:tcPr marL="27432" marR="27432" marT="27432" marB="27432" anchor="ctr"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1</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55.00%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58.00%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19050" cap="flat" cmpd="sng" algn="ctr">
                      <a:solidFill>
                        <a:srgbClr val="616365"/>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r>
              <a:tr h="238198">
                <a:tc vMerge="1">
                  <a:txBody>
                    <a:bodyPr/>
                    <a:lstStyle/>
                    <a:p>
                      <a:endParaRPr lang="en-US"/>
                    </a:p>
                  </a:txBody>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2</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a:effectLst/>
                          <a:latin typeface="+mn-lt"/>
                        </a:rPr>
                        <a:t>56.00%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60.50%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3175" cap="flat" cmpd="sng" algn="ctr">
                      <a:solidFill>
                        <a:srgbClr val="C9CAC8"/>
                      </a:solidFill>
                      <a:prstDash val="solid"/>
                      <a:round/>
                      <a:headEnd type="none" w="med" len="med"/>
                      <a:tailEnd type="none" w="med" len="med"/>
                    </a:lnB>
                    <a:lnTlToBr>
                      <a:noFill/>
                    </a:lnTlToBr>
                    <a:lnBlToTr>
                      <a:noFill/>
                    </a:lnBlToTr>
                    <a:noFill/>
                  </a:tcPr>
                </a:tc>
              </a:tr>
              <a:tr h="238198">
                <a:tc vMerge="1">
                  <a:txBody>
                    <a:bodyPr/>
                    <a:lstStyle/>
                    <a:p>
                      <a:endParaRPr lang="en-US"/>
                    </a:p>
                  </a:txBody>
                  <a:tcPr/>
                </a:tc>
                <a:tc>
                  <a:txBody>
                    <a:bodyPr/>
                    <a:lstStyle/>
                    <a:p>
                      <a:pPr marL="0" marR="0" lvl="0" indent="0" algn="l" defTabSz="914400" rtl="0" eaLnBrk="1" fontAlgn="b"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cs typeface="Arial" pitchFamily="34" charset="0"/>
                        </a:rPr>
                        <a:t>Year 3</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57.00%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algn="ctr" fontAlgn="b"/>
                      <a:r>
                        <a:rPr lang="en-US" sz="1200" b="0" i="0" u="none" strike="noStrike" dirty="0">
                          <a:effectLst/>
                          <a:latin typeface="+mn-lt"/>
                        </a:rPr>
                        <a:t>62.00%</a:t>
                      </a:r>
                    </a:p>
                  </a:txBody>
                  <a:tcPr marL="0" marR="0" marT="0" marB="0" anchor="ctr">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3175" cap="flat" cmpd="sng" algn="ctr">
                      <a:solidFill>
                        <a:srgbClr val="C9CAC8"/>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r h="416846">
                <a:tc gridSpan="2">
                  <a:txBody>
                    <a:bodyPr/>
                    <a:lstStyle/>
                    <a:p>
                      <a:pPr marL="0" marR="0" lvl="0" indent="0" algn="l" defTabSz="914400" rtl="0" eaLnBrk="1" fontAlgn="t" latinLnBrk="0" hangingPunct="1">
                        <a:lnSpc>
                          <a:spcPct val="9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cs typeface="Arial" pitchFamily="34" charset="0"/>
                        </a:rPr>
                        <a:t>GDR Guarantee Annual At Risk Amount</a:t>
                      </a:r>
                      <a:endParaRPr kumimoji="0" lang="en-US" sz="1200" b="0" i="0" u="none" strike="noStrike" cap="none" normalizeH="0" baseline="0" dirty="0" smtClean="0">
                        <a:ln>
                          <a:noFill/>
                        </a:ln>
                        <a:solidFill>
                          <a:schemeClr val="tx1"/>
                        </a:solidFill>
                        <a:effectLst/>
                        <a:latin typeface="+mn-lt"/>
                      </a:endParaRP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ctr" defTabSz="914400" rtl="0" eaLnBrk="1" fontAlgn="ctr"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rPr>
                        <a:t>$90,000 Retail</a:t>
                      </a:r>
                    </a:p>
                    <a:p>
                      <a:pPr marL="0" marR="0" lvl="0" indent="0" algn="ctr" defTabSz="914400" rtl="0" eaLnBrk="1" fontAlgn="ctr"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rPr>
                        <a:t>$10,000</a:t>
                      </a:r>
                    </a:p>
                    <a:p>
                      <a:pPr marL="0" marR="0" lvl="0" indent="0" algn="ctr" defTabSz="914400" rtl="0" eaLnBrk="1" fontAlgn="ctr"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rPr>
                        <a:t>Mail Order</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9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rPr>
                        <a:t>Dollar For Dollar</a:t>
                      </a:r>
                    </a:p>
                  </a:txBody>
                  <a:tcPr marL="27432" marR="27432" marT="27432" marB="27432" horzOverflow="overflow">
                    <a:lnL w="6350" cap="flat" cmpd="sng" algn="ctr">
                      <a:solidFill>
                        <a:srgbClr val="616365"/>
                      </a:solidFill>
                      <a:prstDash val="solid"/>
                      <a:round/>
                      <a:headEnd type="none" w="med" len="med"/>
                      <a:tailEnd type="none" w="med" len="med"/>
                    </a:lnL>
                    <a:lnR w="6350" cap="flat" cmpd="sng" algn="ctr">
                      <a:solidFill>
                        <a:srgbClr val="616365"/>
                      </a:solidFill>
                      <a:prstDash val="solid"/>
                      <a:round/>
                      <a:headEnd type="none" w="med" len="med"/>
                      <a:tailEnd type="none" w="med" len="med"/>
                    </a:lnR>
                    <a:lnT w="6350" cap="flat" cmpd="sng" algn="ctr">
                      <a:solidFill>
                        <a:srgbClr val="616365"/>
                      </a:solidFill>
                      <a:prstDash val="solid"/>
                      <a:round/>
                      <a:headEnd type="none" w="med" len="med"/>
                      <a:tailEnd type="none" w="med" len="med"/>
                    </a:lnT>
                    <a:lnB w="6350" cap="flat" cmpd="sng" algn="ctr">
                      <a:solidFill>
                        <a:srgbClr val="616365"/>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Segal Report">
  <a:themeElements>
    <a:clrScheme name="Segal Report 1">
      <a:dk1>
        <a:srgbClr val="000000"/>
      </a:dk1>
      <a:lt1>
        <a:srgbClr val="FFFFFF"/>
      </a:lt1>
      <a:dk2>
        <a:srgbClr val="000000"/>
      </a:dk2>
      <a:lt2>
        <a:srgbClr val="B2B4B3"/>
      </a:lt2>
      <a:accent1>
        <a:srgbClr val="A0CFEB"/>
      </a:accent1>
      <a:accent2>
        <a:srgbClr val="C4262E"/>
      </a:accent2>
      <a:accent3>
        <a:srgbClr val="FFFFFF"/>
      </a:accent3>
      <a:accent4>
        <a:srgbClr val="000000"/>
      </a:accent4>
      <a:accent5>
        <a:srgbClr val="CDE4F3"/>
      </a:accent5>
      <a:accent6>
        <a:srgbClr val="B12129"/>
      </a:accent6>
      <a:hlink>
        <a:srgbClr val="3F9C35"/>
      </a:hlink>
      <a:folHlink>
        <a:srgbClr val="0098DB"/>
      </a:folHlink>
    </a:clrScheme>
    <a:fontScheme name="Segal Re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63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90000"/>
          </a:lnSpc>
          <a:spcBef>
            <a:spcPct val="5000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Segal Report 1">
        <a:dk1>
          <a:srgbClr val="000000"/>
        </a:dk1>
        <a:lt1>
          <a:srgbClr val="FFFFFF"/>
        </a:lt1>
        <a:dk2>
          <a:srgbClr val="000000"/>
        </a:dk2>
        <a:lt2>
          <a:srgbClr val="B2B4B3"/>
        </a:lt2>
        <a:accent1>
          <a:srgbClr val="A0CFEB"/>
        </a:accent1>
        <a:accent2>
          <a:srgbClr val="C4262E"/>
        </a:accent2>
        <a:accent3>
          <a:srgbClr val="FFFFFF"/>
        </a:accent3>
        <a:accent4>
          <a:srgbClr val="000000"/>
        </a:accent4>
        <a:accent5>
          <a:srgbClr val="CDE4F3"/>
        </a:accent5>
        <a:accent6>
          <a:srgbClr val="B12129"/>
        </a:accent6>
        <a:hlink>
          <a:srgbClr val="3F9C35"/>
        </a:hlink>
        <a:folHlink>
          <a:srgbClr val="0098D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B2B4B3"/>
      </a:lt2>
      <a:accent1>
        <a:srgbClr val="A0CFEB"/>
      </a:accent1>
      <a:accent2>
        <a:srgbClr val="C4262E"/>
      </a:accent2>
      <a:accent3>
        <a:srgbClr val="FFFFFF"/>
      </a:accent3>
      <a:accent4>
        <a:srgbClr val="000000"/>
      </a:accent4>
      <a:accent5>
        <a:srgbClr val="CDE4F3"/>
      </a:accent5>
      <a:accent6>
        <a:srgbClr val="B12129"/>
      </a:accent6>
      <a:hlink>
        <a:srgbClr val="3F9C35"/>
      </a:hlink>
      <a:folHlink>
        <a:srgbClr val="0098D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Segal Report</Template>
  <TotalTime>15677</TotalTime>
  <Words>5932</Words>
  <Application>Microsoft Office PowerPoint</Application>
  <PresentationFormat>On-screen Show (4:3)</PresentationFormat>
  <Paragraphs>1267</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Segal Report</vt:lpstr>
      <vt:lpstr>UFCW Local 1500 Welfare Fund   PHARMACY BENEFITS MANAGEMENT SERVICES – Bid Analysis</vt:lpstr>
      <vt:lpstr> Process Overview </vt:lpstr>
      <vt:lpstr>Process Overview</vt:lpstr>
      <vt:lpstr>Executive Summary PBM Bid Highlights</vt:lpstr>
      <vt:lpstr>Executive Summary PBM Bid Highlights</vt:lpstr>
      <vt:lpstr>Executive Summary Organizational Experience and Stability</vt:lpstr>
      <vt:lpstr> Executive Summary Minimum Contractual Requirements</vt:lpstr>
      <vt:lpstr>Executive Summary Minimum Contractual Requirements - Continued</vt:lpstr>
      <vt:lpstr>Executive Summary Minimum Contractual Requirements - Continued</vt:lpstr>
      <vt:lpstr>Projected Cost Comparison Year 1: January 1, 2013 through December 31, 2013</vt:lpstr>
      <vt:lpstr>Slide 10</vt:lpstr>
      <vt:lpstr> Express Scripts – Key Issues</vt:lpstr>
      <vt:lpstr>  Non-Conforming Contractual Requirements for Express Scripts </vt:lpstr>
      <vt:lpstr> informedRx – Key Issues</vt:lpstr>
      <vt:lpstr>   Non-Conforming Contractual Requirements for informedRx</vt:lpstr>
      <vt:lpstr> OptumRx - Key Issues</vt:lpstr>
      <vt:lpstr> Non-Conforming Contractual Requirements for OptumRx</vt:lpstr>
      <vt:lpstr>Administrative and Service Capabilities Customer Service</vt:lpstr>
      <vt:lpstr>Network and Medication Management</vt:lpstr>
      <vt:lpstr>Network and Medication Management Continued</vt:lpstr>
      <vt:lpstr>Network Disruption </vt:lpstr>
      <vt:lpstr>Performance Standards and Guarantees  </vt:lpstr>
      <vt:lpstr>Performance Standards and Guarantees Continued </vt:lpstr>
      <vt:lpstr>Performance Standards and Guarantees Continued </vt:lpstr>
      <vt:lpstr>Client Audit Rights  </vt:lpstr>
      <vt:lpstr>Year-by-Year Component Guarantees Retail (30-day supply)</vt:lpstr>
      <vt:lpstr>Year-by-Year Component Guarantees Retail (90-day supply)</vt:lpstr>
      <vt:lpstr>Year-by-Year Component Guarantees Mail Order</vt:lpstr>
      <vt:lpstr>Year-by-Year Component Guarantees Administrative Fee</vt:lpstr>
      <vt:lpstr>Projected Cost Comparison Total Contract Term (Three Years)</vt:lpstr>
      <vt:lpstr>Generic Dispensing Rate Guarantees</vt:lpstr>
    </vt:vector>
  </TitlesOfParts>
  <Manager>Project Manager</Manager>
  <Company>The Segal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TITLE (28 PT, ARIAL, ALL CAPS, BOLD)</dc:title>
  <dc:subject>BDM#</dc:subject>
  <dc:creator>Karen Hoch</dc:creator>
  <cp:lastModifiedBy>Ryk Tierney</cp:lastModifiedBy>
  <cp:revision>696</cp:revision>
  <cp:lastPrinted>2012-05-30T14:49:30Z</cp:lastPrinted>
  <dcterms:created xsi:type="dcterms:W3CDTF">2010-08-10T19:21:01Z</dcterms:created>
  <dcterms:modified xsi:type="dcterms:W3CDTF">2012-05-30T19:00:59Z</dcterms:modified>
</cp:coreProperties>
</file>